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8"/>
  </p:notesMasterIdLst>
  <p:handoutMasterIdLst>
    <p:handoutMasterId r:id="rId9"/>
  </p:handoutMasterIdLst>
  <p:sldIdLst>
    <p:sldId id="754" r:id="rId5"/>
    <p:sldId id="1048" r:id="rId6"/>
    <p:sldId id="1040" r:id="rId7"/>
  </p:sldIdLst>
  <p:sldSz cx="10972800" cy="61722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92D050"/>
    <a:srgbClr val="B3B3B3"/>
    <a:srgbClr val="BCD0F8"/>
    <a:srgbClr val="000000"/>
    <a:srgbClr val="FFFFCC"/>
    <a:srgbClr val="9A4216"/>
    <a:srgbClr val="505050"/>
    <a:srgbClr val="6D6D6D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82430" autoAdjust="0"/>
  </p:normalViewPr>
  <p:slideViewPr>
    <p:cSldViewPr snapToGrid="0">
      <p:cViewPr varScale="1">
        <p:scale>
          <a:sx n="69" d="100"/>
          <a:sy n="69" d="100"/>
        </p:scale>
        <p:origin x="51" y="108"/>
      </p:cViewPr>
      <p:guideLst>
        <p:guide orient="horz" pos="1316"/>
        <p:guide orient="horz" pos="3050"/>
        <p:guide orient="horz" pos="3189"/>
        <p:guide pos="5455"/>
        <p:guide orient="horz" pos="975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976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Threads: CPU 10/40, GDS 2,4,6/96, 10/80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GDS 6 was similar but not the same as CPU</a:t>
            </a:r>
          </a:p>
          <a:p>
            <a:r>
              <a:rPr lang="en-US" dirty="0"/>
              <a:t>BW was up to 424 GB/s before trailing off while waiting for the last guy</a:t>
            </a:r>
          </a:p>
          <a:p>
            <a:r>
              <a:rPr lang="en-US" dirty="0"/>
              <a:t>Writes being a bit lower could be due to fragmentation since trimming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8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 SFS SP3?  DL: 128K/2M random reads, 100MB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DF28B2-1EF5-4294-ADC6-C3D362DB9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42" t="4142"/>
          <a:stretch/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3FDE97-0C6B-43EA-B893-9F7BBA8F483F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52DF8FC-A973-4897-9A4B-4FCA3DAC0C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1661" y="5353031"/>
            <a:ext cx="9526126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304">
            <a:extLst>
              <a:ext uri="{FF2B5EF4-FFF2-40B4-BE49-F238E27FC236}">
                <a16:creationId xmlns:a16="http://schemas.microsoft.com/office/drawing/2014/main" id="{079C97A4-6CE9-42C3-8870-7D55EC6E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661" y="4405220"/>
            <a:ext cx="9568425" cy="98285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1" cap="all" baseline="0">
                <a:solidFill>
                  <a:schemeClr val="tx1"/>
                </a:solidFill>
                <a:effectLst>
                  <a:outerShdw blurRad="114300" dist="50800" dir="2700000" sx="108000" sy="108000" algn="tl">
                    <a:srgbClr val="000000">
                      <a:alpha val="69000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EC4D98-44EC-4E4F-8C5A-B03862C4E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3" y="3219565"/>
            <a:ext cx="2199959" cy="4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10334" r="447" b="909"/>
          <a:stretch/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58000"/>
                </a:schemeClr>
              </a:gs>
              <a:gs pos="58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0850" y="1787097"/>
            <a:ext cx="8700706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2" y="839286"/>
            <a:ext cx="8739340" cy="98285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1" cap="all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9" y="2527241"/>
            <a:ext cx="1626671" cy="3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226"/>
            <a:ext cx="10972800" cy="590931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49" y="2103035"/>
            <a:ext cx="10269783" cy="3718925"/>
          </a:xfrm>
        </p:spPr>
        <p:txBody>
          <a:bodyPr/>
          <a:lstStyle>
            <a:lvl1pPr marL="3429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3429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49729" y="5781717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5922117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5905833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5922117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9BEDA3-BEA4-4AA3-B6ED-C300C18FC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790635"/>
            <a:ext cx="9976104" cy="59093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54352"/>
            <a:ext cx="9976104" cy="5909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8" y="2111661"/>
            <a:ext cx="4945063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90" y="2111661"/>
            <a:ext cx="4945062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0568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A57CB-9FA6-469C-8CCC-450386C0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0972800" cy="617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301B7C-6540-4354-908E-6921EFA47A32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62000"/>
                </a:schemeClr>
              </a:gs>
              <a:gs pos="69000">
                <a:schemeClr val="bg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3" y="653532"/>
            <a:ext cx="9973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2" y="2002367"/>
            <a:ext cx="10219806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2254" y="5804356"/>
            <a:ext cx="32102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1400" kern="1200" baseline="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05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050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53706" y="5866413"/>
            <a:ext cx="583502" cy="107781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896" r:id="rId3"/>
    <p:sldLayoutId id="2147483971" r:id="rId4"/>
    <p:sldLayoutId id="2147483969" r:id="rId5"/>
    <p:sldLayoutId id="2147483919" r:id="rId6"/>
    <p:sldLayoutId id="2147483954" r:id="rId7"/>
    <p:sldLayoutId id="2147483897" r:id="rId8"/>
    <p:sldLayoutId id="21474839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0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857250" indent="-28575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800" b="0">
          <a:solidFill>
            <a:schemeClr val="bg1"/>
          </a:solidFill>
          <a:latin typeface="Trebuchet MS" pitchFamily="34" charset="0"/>
        </a:defRPr>
      </a:lvl2pPr>
      <a:lvl3pPr marL="1374775" indent="-28575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600" b="0">
          <a:solidFill>
            <a:schemeClr val="bg1"/>
          </a:solidFill>
          <a:latin typeface="Trebuchet MS" pitchFamily="34" charset="0"/>
        </a:defRPr>
      </a:lvl3pPr>
      <a:lvl4pPr marL="17748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>
          <a:xfrm>
            <a:off x="481661" y="5353031"/>
            <a:ext cx="9526126" cy="369332"/>
          </a:xfrm>
        </p:spPr>
        <p:txBody>
          <a:bodyPr/>
          <a:lstStyle/>
          <a:p>
            <a:r>
              <a:rPr lang="en-US" sz="2000" b="1" dirty="0"/>
              <a:t>CJ Newburn and team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046EE-1EF7-40D5-B276-C5A1B90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IO500 </a:t>
            </a:r>
            <a:r>
              <a:rPr lang="en-US" dirty="0" err="1"/>
              <a:t>Bof</a:t>
            </a:r>
            <a:r>
              <a:rPr lang="en-US" dirty="0"/>
              <a:t> @ SC19</a:t>
            </a:r>
          </a:p>
        </p:txBody>
      </p:sp>
    </p:spTree>
    <p:extLst>
      <p:ext uri="{BB962C8B-B14F-4D97-AF65-F5344CB8AC3E}">
        <p14:creationId xmlns:p14="http://schemas.microsoft.com/office/powerpoint/2010/main" val="3116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direct path to accelerated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98" y="1315635"/>
            <a:ext cx="4334002" cy="1579917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 to compute dominates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DGX-2: 16 GPUs, 8 NICs, 2 CPUs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Move data directly to GPUs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Relieve CPU bottleneck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3ED80D-77DD-4803-9CDE-14CECFC8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150536"/>
            <a:ext cx="4519417" cy="25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57584-7B39-468A-A311-63898C962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3" b="5179"/>
          <a:stretch/>
        </p:blipFill>
        <p:spPr>
          <a:xfrm>
            <a:off x="479946" y="2789829"/>
            <a:ext cx="3560598" cy="3331571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F1A910A-622F-400A-9722-C41E1832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562350"/>
            <a:ext cx="4519417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FE2C6-948D-4A9C-A281-A529B12A1E2B}"/>
              </a:ext>
            </a:extLst>
          </p:cNvPr>
          <p:cNvSpPr txBox="1"/>
          <p:nvPr/>
        </p:nvSpPr>
        <p:spPr>
          <a:xfrm>
            <a:off x="8842637" y="3364903"/>
            <a:ext cx="1915076" cy="75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>
                <a:solidFill>
                  <a:schemeClr val="bg1"/>
                </a:solidFill>
              </a:rPr>
              <a:t>6 or 10 DGX-2s, </a:t>
            </a:r>
          </a:p>
          <a:p>
            <a:pPr algn="ctr">
              <a:lnSpc>
                <a:spcPct val="90000"/>
              </a:lnSpc>
            </a:pPr>
            <a:r>
              <a:rPr lang="en-US" sz="1600" i="1" dirty="0">
                <a:solidFill>
                  <a:schemeClr val="bg1"/>
                </a:solidFill>
              </a:rPr>
              <a:t>10 DDN A31 AI400X</a:t>
            </a:r>
          </a:p>
          <a:p>
            <a:pPr algn="ctr">
              <a:lnSpc>
                <a:spcPct val="90000"/>
              </a:lnSpc>
            </a:pPr>
            <a:r>
              <a:rPr lang="en-US" sz="1600" i="1" dirty="0">
                <a:solidFill>
                  <a:schemeClr val="bg1"/>
                </a:solidFill>
              </a:rPr>
              <a:t>GDR for IOR easy</a:t>
            </a:r>
          </a:p>
        </p:txBody>
      </p:sp>
    </p:spTree>
    <p:extLst>
      <p:ext uri="{BB962C8B-B14F-4D97-AF65-F5344CB8AC3E}">
        <p14:creationId xmlns:p14="http://schemas.microsoft.com/office/powerpoint/2010/main" val="28075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49" y="1504335"/>
            <a:ext cx="10269783" cy="4317625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Compete on 10 client with fewer nodes?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the target of the IO, e.g. GPU?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Tune threads per use case tested?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specializations, e.g. for deep learning’s granular random reads and burst writes</a:t>
            </a:r>
          </a:p>
        </p:txBody>
      </p:sp>
    </p:spTree>
    <p:extLst>
      <p:ext uri="{BB962C8B-B14F-4D97-AF65-F5344CB8AC3E}">
        <p14:creationId xmlns:p14="http://schemas.microsoft.com/office/powerpoint/2010/main" val="36797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2015 WHITE Template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A996AC8F-2867-42A1-91A8-BBC6CEB93DB3}" vid="{54AFD1A9-B697-4208-A758-18BA2343B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E8B2F2D50A34B8956FD0A46C10A97" ma:contentTypeVersion="0" ma:contentTypeDescription="Create a new document." ma:contentTypeScope="" ma:versionID="2d22a1089f8aa3be74aa23dc2e82a28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A82F4F-F3EA-4E98-BEE2-3C70B6315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</TotalTime>
  <Words>161</Words>
  <Application>Microsoft Office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Trebuchet MS</vt:lpstr>
      <vt:lpstr>Wingdings</vt:lpstr>
      <vt:lpstr>Title &amp; Bullet</vt:lpstr>
      <vt:lpstr>IO500 Bof @ SC19</vt:lpstr>
      <vt:lpstr>A direct path to accelerated compute</vt:lpstr>
      <vt:lpstr>FOR the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IO500 Bof @ SC19</dc:title>
  <dc:creator>CJ Newburn</dc:creator>
  <cp:lastModifiedBy>CJ Newburn</cp:lastModifiedBy>
  <cp:revision>11</cp:revision>
  <cp:lastPrinted>2016-09-28T12:34:44Z</cp:lastPrinted>
  <dcterms:created xsi:type="dcterms:W3CDTF">2019-11-19T14:37:50Z</dcterms:created>
  <dcterms:modified xsi:type="dcterms:W3CDTF">2019-11-19T19:15:51Z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0x010100F59E8B2F2D50A34B8956FD0A46C10A97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Owner">
    <vt:lpwstr>cnewburn@nvidia.com</vt:lpwstr>
  </property>
  <property fmtid="{D5CDD505-2E9C-101B-9397-08002B2CF9AE}" pid="6" name="MSIP_Label_6b558183-044c-4105-8d9c-cea02a2a3d86_SetDate">
    <vt:lpwstr>2018-11-01T04:25:09.7015879Z</vt:lpwstr>
  </property>
  <property fmtid="{D5CDD505-2E9C-101B-9397-08002B2CF9AE}" pid="7" name="MSIP_Label_6b558183-044c-4105-8d9c-cea02a2a3d86_Name">
    <vt:lpwstr>Unrestricted</vt:lpwstr>
  </property>
  <property fmtid="{D5CDD505-2E9C-101B-9397-08002B2CF9AE}" pid="8" name="MSIP_Label_6b558183-044c-4105-8d9c-cea02a2a3d86_Application">
    <vt:lpwstr>Microsoft Azure Information Protection</vt:lpwstr>
  </property>
  <property fmtid="{D5CDD505-2E9C-101B-9397-08002B2CF9AE}" pid="9" name="MSIP_Label_6b558183-044c-4105-8d9c-cea02a2a3d86_Extended_MSFT_Method">
    <vt:lpwstr>Automatic</vt:lpwstr>
  </property>
  <property fmtid="{D5CDD505-2E9C-101B-9397-08002B2CF9AE}" pid="10" name="Sensitivity">
    <vt:lpwstr>Unrestricted</vt:lpwstr>
  </property>
</Properties>
</file>