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5" r:id="rId3"/>
    <p:sldId id="313" r:id="rId4"/>
    <p:sldId id="316" r:id="rId5"/>
    <p:sldId id="317" r:id="rId6"/>
    <p:sldId id="318" r:id="rId7"/>
    <p:sldId id="314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6CE"/>
    <a:srgbClr val="24B2AB"/>
    <a:srgbClr val="27C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2"/>
              </a:solidFill>
            </a:ln>
          </a:left>
          <a:right>
            <a:ln w="12700" cmpd="sng">
              <a:solidFill>
                <a:schemeClr val="lt2"/>
              </a:solidFill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 w="12700" cmpd="sng">
              <a:solidFill>
                <a:schemeClr val="lt2"/>
              </a:solidFill>
            </a:ln>
          </a:insideV>
        </a:tcBdr>
        <a:fill>
          <a:solidFill>
            <a:schemeClr val="accent1">
              <a:tint val="0"/>
            </a:schemeClr>
          </a:solidFill>
        </a:fill>
      </a:tcStyle>
    </a:wholeTbl>
    <a:band1H>
      <a:tcStyle>
        <a:tcBdr/>
        <a:fill>
          <a:solidFill>
            <a:schemeClr val="accent3">
              <a:tint val="5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5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07" autoAdjust="0"/>
    <p:restoredTop sz="72585" autoAdjust="0"/>
  </p:normalViewPr>
  <p:slideViewPr>
    <p:cSldViewPr snapToGrid="0">
      <p:cViewPr varScale="1">
        <p:scale>
          <a:sx n="94" d="100"/>
          <a:sy n="94" d="100"/>
        </p:scale>
        <p:origin x="-104" y="-9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36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BC057-B044-4652-ABF0-4BC743C7C95C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AE3AB-BB91-4066-93CD-70311595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D572E-BE91-AC4A-8E5C-D6E57410BC75}" type="datetimeFigureOut">
              <a:rPr lang="en-US" smtClean="0"/>
              <a:t>18/11/14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ED3C-6673-D84C-BDA3-1AFF8913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rgbClr val="34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1882217" y="4289115"/>
            <a:ext cx="8454299" cy="2928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 baseline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 bwMode="gray">
          <a:xfrm>
            <a:off x="1877592" y="3659293"/>
            <a:ext cx="8458925" cy="5434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6" y="1639361"/>
            <a:ext cx="2301428" cy="13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972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34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044989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16" y="200798"/>
            <a:ext cx="1401684" cy="8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rgbClr val="34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1882217" y="4289115"/>
            <a:ext cx="8454299" cy="2928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 baseline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592" y="3659293"/>
            <a:ext cx="8458925" cy="5434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136326" y="6550223"/>
            <a:ext cx="1055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Confidential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6" y="1639361"/>
            <a:ext cx="2301428" cy="13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57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rgbClr val="34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1882217" y="4289115"/>
            <a:ext cx="8454299" cy="2928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 baseline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7592" y="3659293"/>
            <a:ext cx="8458925" cy="5434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6" y="1639361"/>
            <a:ext cx="2301428" cy="1327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64" y="5432213"/>
            <a:ext cx="1378871" cy="9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80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C05D8-14C8-2049-ADE1-50DABC219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rgbClr val="34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 bwMode="gray">
          <a:xfrm>
            <a:off x="1882217" y="4289115"/>
            <a:ext cx="8454299" cy="2928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0" baseline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 bwMode="gray">
          <a:xfrm>
            <a:off x="1877592" y="3659293"/>
            <a:ext cx="8458925" cy="5434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6" y="1639361"/>
            <a:ext cx="2301428" cy="13273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64" y="5432213"/>
            <a:ext cx="1378871" cy="9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6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40080" y="1280160"/>
            <a:ext cx="10972800" cy="4776788"/>
          </a:xfrm>
          <a:prstGeom prst="rect">
            <a:avLst/>
          </a:prstGeom>
        </p:spPr>
        <p:txBody>
          <a:bodyPr/>
          <a:lstStyle>
            <a:lvl1pPr>
              <a:buClr>
                <a:srgbClr val="24B2A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24B2A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2pPr>
            <a:lvl3pPr>
              <a:buClr>
                <a:srgbClr val="24B2A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3pPr>
            <a:lvl4pPr>
              <a:buClr>
                <a:srgbClr val="24B2A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4pPr>
            <a:lvl5pPr>
              <a:buClr>
                <a:srgbClr val="24B2AB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421120"/>
            <a:ext cx="12192000" cy="436880"/>
          </a:xfrm>
          <a:prstGeom prst="rect">
            <a:avLst/>
          </a:prstGeom>
          <a:solidFill>
            <a:srgbClr val="34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16" y="200798"/>
            <a:ext cx="1401684" cy="8084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21249" y="6482866"/>
            <a:ext cx="135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+mj-lt"/>
              </a:rPr>
              <a:t>whamcloud.com</a:t>
            </a:r>
          </a:p>
        </p:txBody>
      </p:sp>
    </p:spTree>
    <p:extLst>
      <p:ext uri="{BB962C8B-B14F-4D97-AF65-F5344CB8AC3E}">
        <p14:creationId xmlns:p14="http://schemas.microsoft.com/office/powerpoint/2010/main" val="259126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40080" y="1280160"/>
            <a:ext cx="10972800" cy="4776788"/>
          </a:xfrm>
          <a:prstGeom prst="rect">
            <a:avLst/>
          </a:prstGeom>
        </p:spPr>
        <p:txBody>
          <a:bodyPr/>
          <a:lstStyle>
            <a:lvl1pPr>
              <a:buClr>
                <a:srgbClr val="24B2A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24B2A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2pPr>
            <a:lvl3pPr>
              <a:buClr>
                <a:srgbClr val="24B2A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3pPr>
            <a:lvl4pPr>
              <a:buClr>
                <a:srgbClr val="24B2A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4pPr>
            <a:lvl5pPr>
              <a:buClr>
                <a:srgbClr val="24B2AB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421120"/>
            <a:ext cx="12192000" cy="436880"/>
          </a:xfrm>
          <a:prstGeom prst="rect">
            <a:avLst/>
          </a:prstGeom>
          <a:solidFill>
            <a:srgbClr val="34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521249" y="6482866"/>
            <a:ext cx="135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+mj-lt"/>
              </a:rPr>
              <a:t>whamcloud.com</a:t>
            </a:r>
          </a:p>
        </p:txBody>
      </p:sp>
    </p:spTree>
    <p:extLst>
      <p:ext uri="{BB962C8B-B14F-4D97-AF65-F5344CB8AC3E}">
        <p14:creationId xmlns:p14="http://schemas.microsoft.com/office/powerpoint/2010/main" val="141007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40080" y="1280160"/>
            <a:ext cx="5302250" cy="4775200"/>
          </a:xfrm>
          <a:prstGeom prst="rect">
            <a:avLst/>
          </a:prstGeom>
        </p:spPr>
        <p:txBody>
          <a:bodyPr/>
          <a:lstStyle>
            <a:lvl1pPr>
              <a:buClr>
                <a:srgbClr val="24B2A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24B2A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2pPr>
            <a:lvl3pPr>
              <a:buClr>
                <a:srgbClr val="24B2A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3pPr>
            <a:lvl4pPr>
              <a:buClr>
                <a:srgbClr val="24B2A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4pPr>
            <a:lvl5pPr>
              <a:buClr>
                <a:srgbClr val="24B2AB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301105" y="1280160"/>
            <a:ext cx="5302250" cy="4775200"/>
          </a:xfrm>
          <a:prstGeom prst="rect">
            <a:avLst/>
          </a:prstGeom>
        </p:spPr>
        <p:txBody>
          <a:bodyPr/>
          <a:lstStyle>
            <a:lvl1pPr>
              <a:buClr>
                <a:srgbClr val="24B2A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24B2A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2pPr>
            <a:lvl3pPr>
              <a:buClr>
                <a:srgbClr val="24B2A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3pPr>
            <a:lvl4pPr>
              <a:buClr>
                <a:srgbClr val="24B2A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4pPr>
            <a:lvl5pPr>
              <a:buClr>
                <a:srgbClr val="24B2AB"/>
              </a:buCl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16" y="200798"/>
            <a:ext cx="1401684" cy="8084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21120"/>
            <a:ext cx="12192000" cy="436880"/>
          </a:xfrm>
          <a:prstGeom prst="rect">
            <a:avLst/>
          </a:prstGeom>
          <a:solidFill>
            <a:srgbClr val="34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21249" y="6482866"/>
            <a:ext cx="135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+mj-lt"/>
              </a:rPr>
              <a:t>whamcloud.com</a:t>
            </a:r>
          </a:p>
        </p:txBody>
      </p:sp>
    </p:spTree>
    <p:extLst>
      <p:ext uri="{BB962C8B-B14F-4D97-AF65-F5344CB8AC3E}">
        <p14:creationId xmlns:p14="http://schemas.microsoft.com/office/powerpoint/2010/main" val="223130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044989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16" y="200798"/>
            <a:ext cx="1401684" cy="8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044989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3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AF805CF5-3158-FA4A-8F32-2100A43544A6}"/>
              </a:ext>
            </a:extLst>
          </p:cNvPr>
          <p:cNvSpPr/>
          <p:nvPr userDrawn="1"/>
        </p:nvSpPr>
        <p:spPr>
          <a:xfrm rot="10800000">
            <a:off x="0" y="-1"/>
            <a:ext cx="12192000" cy="3252486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315EE7A7-E7FD-6E4B-AB9A-524CD3DC3A77}"/>
              </a:ext>
            </a:extLst>
          </p:cNvPr>
          <p:cNvSpPr/>
          <p:nvPr userDrawn="1"/>
        </p:nvSpPr>
        <p:spPr>
          <a:xfrm rot="9907020">
            <a:off x="-683096" y="1678509"/>
            <a:ext cx="13531820" cy="3543716"/>
          </a:xfrm>
          <a:prstGeom prst="triangle">
            <a:avLst>
              <a:gd name="adj" fmla="val 10000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xmlns="" id="{5BE910F4-6E4D-5C40-B4EB-06AE51F45219}"/>
              </a:ext>
            </a:extLst>
          </p:cNvPr>
          <p:cNvSpPr/>
          <p:nvPr userDrawn="1"/>
        </p:nvSpPr>
        <p:spPr>
          <a:xfrm rot="9032010">
            <a:off x="-24410" y="3208005"/>
            <a:ext cx="13974808" cy="3543716"/>
          </a:xfrm>
          <a:prstGeom prst="triangle">
            <a:avLst>
              <a:gd name="adj" fmla="val 55162"/>
            </a:avLst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xmlns="" id="{E410AA2D-86D4-A543-8A8A-E81AB0BBAB31}"/>
              </a:ext>
            </a:extLst>
          </p:cNvPr>
          <p:cNvSpPr/>
          <p:nvPr userDrawn="1"/>
        </p:nvSpPr>
        <p:spPr>
          <a:xfrm rot="7545930">
            <a:off x="7527564" y="2396222"/>
            <a:ext cx="8419269" cy="4961048"/>
          </a:xfrm>
          <a:prstGeom prst="triangle">
            <a:avLst>
              <a:gd name="adj" fmla="val 57845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707F7B-51BC-B24B-BBE4-CE266AE31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42" y="185194"/>
            <a:ext cx="889264" cy="5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786686" y="6388156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DDN Confidential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1044989" cy="48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68851" y="6344555"/>
            <a:ext cx="39422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1600" b="0" dirty="0">
                <a:solidFill>
                  <a:srgbClr val="AB0000"/>
                </a:solidFill>
                <a:latin typeface="+mn-lt"/>
                <a:ea typeface="Franklin Gothic Heavy" charset="0"/>
                <a:cs typeface="Franklin Gothic Heavy" charset="0"/>
              </a:rPr>
              <a:t>DDN </a:t>
            </a:r>
            <a:r>
              <a:rPr lang="en-US" sz="1600" b="0" i="0" dirty="0">
                <a:solidFill>
                  <a:srgbClr val="AB0000"/>
                </a:solidFill>
                <a:latin typeface="+mn-lt"/>
                <a:ea typeface="Franklin Gothic Book" charset="0"/>
                <a:cs typeface="Franklin Gothic Book" charset="0"/>
              </a:rPr>
              <a:t>Storage | </a:t>
            </a:r>
            <a:r>
              <a:rPr lang="en-US" sz="1200" b="0" i="0" baseline="0" dirty="0">
                <a:solidFill>
                  <a:srgbClr val="AB0000"/>
                </a:solidFill>
                <a:latin typeface="+mn-lt"/>
                <a:ea typeface="Franklin Gothic Book" charset="0"/>
                <a:cs typeface="Franklin Gothic Book" charset="0"/>
              </a:rPr>
              <a:t> 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ranklin Gothic Book" charset="0"/>
                <a:cs typeface="Franklin Gothic Book" charset="0"/>
              </a:rPr>
              <a:t>©2018 </a:t>
            </a:r>
            <a:r>
              <a:rPr lang="en-US" sz="1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Franklin Gothic Book" charset="0"/>
                <a:cs typeface="Franklin Gothic Book" charset="0"/>
              </a:rPr>
              <a:t>DataDirect Networks, Inc.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Franklin Gothic Book" charset="0"/>
              <a:cs typeface="Franklin Gothic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16" y="200798"/>
            <a:ext cx="1401684" cy="8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9" r:id="rId2"/>
    <p:sldLayoutId id="2147483650" r:id="rId3"/>
    <p:sldLayoutId id="2147483673" r:id="rId4"/>
    <p:sldLayoutId id="2147483652" r:id="rId5"/>
    <p:sldLayoutId id="214748365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7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20101"/>
        </a:buClr>
        <a:buSzPct val="100000"/>
        <a:buFont typeface="Arial" panose="020B0604020202020204" pitchFamily="34" charset="0"/>
        <a:buChar char="►"/>
        <a:tabLst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2763" marR="0" indent="-169863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20101"/>
        </a:buClr>
        <a:buSzPct val="10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marR="0" indent="-174625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20101"/>
        </a:buClr>
        <a:buSzPct val="100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5663" marR="0" indent="-168275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20101"/>
        </a:buClr>
        <a:buSzPct val="100000"/>
        <a:buFont typeface="Calibri Light" panose="020F0302020204030204" pitchFamily="34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marR="0" indent="-174625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20101"/>
        </a:buClr>
        <a:buSzPct val="100000"/>
        <a:buFont typeface="Calibri Light" panose="020F0302020204030204" pitchFamily="34" charset="0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77592" y="3659293"/>
            <a:ext cx="8674509" cy="543419"/>
          </a:xfrm>
        </p:spPr>
        <p:txBody>
          <a:bodyPr/>
          <a:lstStyle/>
          <a:p>
            <a:r>
              <a:rPr lang="en-US" altLang="ja-JP" sz="3600" dirty="0" smtClean="0">
                <a:latin typeface="DIN Condensed Bold"/>
                <a:cs typeface="DIN Condensed Bold"/>
              </a:rPr>
              <a:t>IO500</a:t>
            </a:r>
            <a:r>
              <a:rPr lang="ja-JP" altLang="en-US" sz="3600" dirty="0" smtClean="0">
                <a:latin typeface="DIN Condensed Bold"/>
                <a:cs typeface="DIN Condensed Bold"/>
              </a:rPr>
              <a:t> </a:t>
            </a:r>
            <a:r>
              <a:rPr lang="en-US" altLang="ja-JP" sz="3600" dirty="0" smtClean="0">
                <a:latin typeface="DIN Condensed Bold"/>
                <a:cs typeface="DIN Condensed Bold"/>
              </a:rPr>
              <a:t>on</a:t>
            </a:r>
            <a:r>
              <a:rPr lang="ja-JP" altLang="en-US" sz="3600" dirty="0" smtClean="0">
                <a:latin typeface="DIN Condensed Bold"/>
                <a:cs typeface="DIN Condensed Bold"/>
              </a:rPr>
              <a:t> </a:t>
            </a:r>
            <a:r>
              <a:rPr lang="en-US" altLang="ja-JP" sz="3600" dirty="0" err="1" smtClean="0">
                <a:latin typeface="DIN Condensed Bold"/>
                <a:cs typeface="DIN Condensed Bold"/>
              </a:rPr>
              <a:t>Bancho</a:t>
            </a:r>
            <a:r>
              <a:rPr lang="en-US" altLang="ja-JP" sz="3600" dirty="0" smtClean="0">
                <a:latin typeface="DIN Condensed Bold"/>
                <a:cs typeface="DIN Condensed Bold"/>
              </a:rPr>
              <a:t> Cluster of </a:t>
            </a:r>
            <a:r>
              <a:rPr lang="en-US" altLang="ja-JP" sz="3600" dirty="0" err="1" smtClean="0">
                <a:latin typeface="DIN Condensed Bold"/>
                <a:cs typeface="DIN Condensed Bold"/>
              </a:rPr>
              <a:t>Exascaler</a:t>
            </a:r>
            <a:r>
              <a:rPr lang="en-US" altLang="ja-JP" sz="3600" dirty="0" smtClean="0">
                <a:latin typeface="DIN Condensed Bold"/>
                <a:cs typeface="DIN Condensed Bold"/>
              </a:rPr>
              <a:t>/</a:t>
            </a:r>
            <a:r>
              <a:rPr lang="en-US" altLang="ja-JP" sz="3600" dirty="0" err="1" smtClean="0">
                <a:latin typeface="DIN Condensed Bold"/>
                <a:cs typeface="DIN Condensed Bold"/>
              </a:rPr>
              <a:t>Lustre</a:t>
            </a:r>
            <a:endParaRPr lang="en-US" sz="3600" dirty="0">
              <a:latin typeface="DIN Condensed Bold"/>
              <a:cs typeface="DIN Condensed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0163-C3EB-DB4A-9246-98112B000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22123"/>
          <a:stretch/>
        </p:blipFill>
        <p:spPr>
          <a:xfrm>
            <a:off x="8223308" y="4289115"/>
            <a:ext cx="3771973" cy="2698125"/>
          </a:xfrm>
          <a:prstGeom prst="rect">
            <a:avLst/>
          </a:prstGeom>
        </p:spPr>
      </p:pic>
      <p:pic>
        <p:nvPicPr>
          <p:cNvPr id="10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129D244-8FD6-A842-8880-A5C7C50F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26" y="243180"/>
            <a:ext cx="1729409" cy="83701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42364" y="4513360"/>
            <a:ext cx="2675069" cy="35023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  <a:cs typeface="DIN Condensed Bold"/>
              </a:rPr>
              <a:t>Shuichi Ihara</a:t>
            </a:r>
            <a:endParaRPr lang="en-US" sz="2000" dirty="0">
              <a:latin typeface="+mn-lt"/>
              <a:cs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300598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DIN Condensed Bold"/>
                <a:cs typeface="DIN Condensed Bold"/>
              </a:rPr>
              <a:t>About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“</a:t>
            </a:r>
            <a:r>
              <a:rPr kumimoji="1" lang="en-US" altLang="ja-JP" dirty="0" err="1" smtClean="0">
                <a:latin typeface="DIN Condensed Bold"/>
                <a:cs typeface="DIN Condensed Bold"/>
              </a:rPr>
              <a:t>Bancho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” Cluster</a:t>
            </a:r>
            <a:endParaRPr kumimoji="1" lang="ja-JP" altLang="en-US" dirty="0">
              <a:latin typeface="DIN Condensed Bold"/>
              <a:cs typeface="DIN Condensed Bold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sz="2400" dirty="0" smtClean="0"/>
              <a:t>Cluster locates at DDN Tokyo office in Japan</a:t>
            </a:r>
          </a:p>
          <a:p>
            <a:pPr lvl="1"/>
            <a:r>
              <a:rPr kumimoji="1" lang="en-US" altLang="ja-JP" sz="2200" dirty="0" smtClean="0"/>
              <a:t>Benchmark lab opened in 2010 after started DDN business in Japan, 2008</a:t>
            </a:r>
          </a:p>
          <a:p>
            <a:pPr lvl="1"/>
            <a:r>
              <a:rPr kumimoji="1" lang="en-US" altLang="ja-JP" sz="2200" dirty="0" smtClean="0"/>
              <a:t>Various Storage, Server and network configuration</a:t>
            </a:r>
          </a:p>
          <a:p>
            <a:pPr lvl="1"/>
            <a:r>
              <a:rPr kumimoji="1" lang="en-US" altLang="ja-JP" sz="2200" dirty="0" smtClean="0"/>
              <a:t>Co-located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err="1" smtClean="0"/>
              <a:t>Whamcloud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err="1" smtClean="0"/>
              <a:t>Lustre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Performance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engineering</a:t>
            </a:r>
          </a:p>
          <a:p>
            <a:r>
              <a:rPr kumimoji="1" lang="en-US" altLang="ja-JP" sz="2600" dirty="0" smtClean="0"/>
              <a:t>Focused on IO benchmark</a:t>
            </a:r>
          </a:p>
          <a:p>
            <a:pPr lvl="1"/>
            <a:r>
              <a:rPr kumimoji="1" lang="en-US" altLang="ja-JP" sz="2200" dirty="0" smtClean="0"/>
              <a:t>Customer IO Benchmark and POC</a:t>
            </a:r>
          </a:p>
          <a:p>
            <a:pPr lvl="1"/>
            <a:r>
              <a:rPr kumimoji="1" lang="en-US" altLang="ja-JP" sz="2200" dirty="0" smtClean="0"/>
              <a:t>Strategic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IO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performance</a:t>
            </a:r>
            <a:r>
              <a:rPr kumimoji="1" lang="ja-JP" altLang="en-US" sz="2200" dirty="0"/>
              <a:t> </a:t>
            </a:r>
            <a:r>
              <a:rPr kumimoji="1" lang="en-US" altLang="ja-JP" sz="2200" dirty="0" smtClean="0"/>
              <a:t>benchmark</a:t>
            </a:r>
            <a:endParaRPr kumimoji="1" lang="en-US" altLang="ja-JP" sz="2200" dirty="0"/>
          </a:p>
          <a:p>
            <a:pPr lvl="2"/>
            <a:r>
              <a:rPr kumimoji="1" lang="en-US" altLang="ja-JP" sz="2000" dirty="0" smtClean="0"/>
              <a:t>New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H/W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technology and new version of software</a:t>
            </a:r>
          </a:p>
          <a:p>
            <a:pPr lvl="1"/>
            <a:r>
              <a:rPr kumimoji="1" lang="en-US" altLang="ja-JP" sz="2200" dirty="0" smtClean="0"/>
              <a:t>IO Performance analysis and optimization </a:t>
            </a:r>
          </a:p>
        </p:txBody>
      </p:sp>
      <p:pic>
        <p:nvPicPr>
          <p:cNvPr id="7" name="図 6" descr="bancho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91" y="3719259"/>
            <a:ext cx="4715344" cy="26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28F1C-B402-3F4C-8993-FB298CED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972800" cy="489117"/>
          </a:xfrm>
        </p:spPr>
        <p:txBody>
          <a:bodyPr/>
          <a:lstStyle/>
          <a:p>
            <a:r>
              <a:rPr lang="en-US" dirty="0">
                <a:latin typeface="DIN Condensed" pitchFamily="2" charset="0"/>
              </a:rPr>
              <a:t>DDN IO-500 </a:t>
            </a:r>
            <a:r>
              <a:rPr lang="en-US" dirty="0" err="1">
                <a:latin typeface="DIN Condensed" pitchFamily="2" charset="0"/>
              </a:rPr>
              <a:t>Exascaler</a:t>
            </a:r>
            <a:r>
              <a:rPr lang="en-US" dirty="0">
                <a:latin typeface="DIN Condensed" pitchFamily="2" charset="0"/>
              </a:rPr>
              <a:t> 5.0 (PRE) Test </a:t>
            </a:r>
            <a:r>
              <a:rPr lang="en-US" dirty="0" smtClean="0">
                <a:latin typeface="DIN Condensed" pitchFamily="2" charset="0"/>
              </a:rPr>
              <a:t>Configuration</a:t>
            </a:r>
            <a:endParaRPr lang="en-US" dirty="0">
              <a:latin typeface="DIN Condensed" pitchFamily="2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076DB5F8-2CFF-894B-A95E-F0CB0B94BD9E}"/>
              </a:ext>
            </a:extLst>
          </p:cNvPr>
          <p:cNvGrpSpPr/>
          <p:nvPr/>
        </p:nvGrpSpPr>
        <p:grpSpPr>
          <a:xfrm>
            <a:off x="1278467" y="1562101"/>
            <a:ext cx="4817533" cy="3733798"/>
            <a:chOff x="228600" y="1828802"/>
            <a:chExt cx="4817533" cy="3733798"/>
          </a:xfrm>
        </p:grpSpPr>
        <p:grpSp>
          <p:nvGrpSpPr>
            <p:cNvPr id="146" name="図形グループ 73">
              <a:extLst>
                <a:ext uri="{FF2B5EF4-FFF2-40B4-BE49-F238E27FC236}">
                  <a16:creationId xmlns:a16="http://schemas.microsoft.com/office/drawing/2014/main" xmlns="" id="{51F63C00-AD60-3F45-93C1-DA72FA1A878A}"/>
                </a:ext>
              </a:extLst>
            </p:cNvPr>
            <p:cNvGrpSpPr/>
            <p:nvPr/>
          </p:nvGrpSpPr>
          <p:grpSpPr>
            <a:xfrm>
              <a:off x="3846670" y="3337107"/>
              <a:ext cx="1077262" cy="2225493"/>
              <a:chOff x="5446881" y="3091574"/>
              <a:chExt cx="1216606" cy="2513360"/>
            </a:xfrm>
          </p:grpSpPr>
          <p:pic>
            <p:nvPicPr>
              <p:cNvPr id="182" name="図 19">
                <a:extLst>
                  <a:ext uri="{FF2B5EF4-FFF2-40B4-BE49-F238E27FC236}">
                    <a16:creationId xmlns:a16="http://schemas.microsoft.com/office/drawing/2014/main" xmlns="" id="{38F9D76F-6522-D84C-AB27-FDA01F8BE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46881" y="3496524"/>
                <a:ext cx="1199672" cy="423543"/>
              </a:xfrm>
              <a:prstGeom prst="rect">
                <a:avLst/>
              </a:prstGeom>
            </p:spPr>
          </p:pic>
          <p:pic>
            <p:nvPicPr>
              <p:cNvPr id="183" name="図 32">
                <a:extLst>
                  <a:ext uri="{FF2B5EF4-FFF2-40B4-BE49-F238E27FC236}">
                    <a16:creationId xmlns:a16="http://schemas.microsoft.com/office/drawing/2014/main" xmlns="" id="{4C540D22-138C-894F-91A8-C320EF21F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55348" y="3919857"/>
                <a:ext cx="1199672" cy="423543"/>
              </a:xfrm>
              <a:prstGeom prst="rect">
                <a:avLst/>
              </a:prstGeom>
            </p:spPr>
          </p:pic>
          <p:pic>
            <p:nvPicPr>
              <p:cNvPr id="184" name="図 33">
                <a:extLst>
                  <a:ext uri="{FF2B5EF4-FFF2-40B4-BE49-F238E27FC236}">
                    <a16:creationId xmlns:a16="http://schemas.microsoft.com/office/drawing/2014/main" xmlns="" id="{2B718E9C-B089-B243-BEDC-108501376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55348" y="4334724"/>
                <a:ext cx="1199672" cy="423543"/>
              </a:xfrm>
              <a:prstGeom prst="rect">
                <a:avLst/>
              </a:prstGeom>
            </p:spPr>
          </p:pic>
          <p:pic>
            <p:nvPicPr>
              <p:cNvPr id="185" name="図 34">
                <a:extLst>
                  <a:ext uri="{FF2B5EF4-FFF2-40B4-BE49-F238E27FC236}">
                    <a16:creationId xmlns:a16="http://schemas.microsoft.com/office/drawing/2014/main" xmlns="" id="{1B63CBED-9A45-974F-BE28-D722EA792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63815" y="4758057"/>
                <a:ext cx="1199672" cy="423543"/>
              </a:xfrm>
              <a:prstGeom prst="rect">
                <a:avLst/>
              </a:prstGeom>
            </p:spPr>
          </p:pic>
          <p:pic>
            <p:nvPicPr>
              <p:cNvPr id="186" name="図 35">
                <a:extLst>
                  <a:ext uri="{FF2B5EF4-FFF2-40B4-BE49-F238E27FC236}">
                    <a16:creationId xmlns:a16="http://schemas.microsoft.com/office/drawing/2014/main" xmlns="" id="{74D59249-8B17-4740-ABB7-7B022E5E0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55349" y="5181391"/>
                <a:ext cx="1199672" cy="423543"/>
              </a:xfrm>
              <a:prstGeom prst="rect">
                <a:avLst/>
              </a:prstGeom>
            </p:spPr>
          </p:pic>
          <p:pic>
            <p:nvPicPr>
              <p:cNvPr id="187" name="Picture 61">
                <a:extLst>
                  <a:ext uri="{FF2B5EF4-FFF2-40B4-BE49-F238E27FC236}">
                    <a16:creationId xmlns:a16="http://schemas.microsoft.com/office/drawing/2014/main" xmlns="" id="{CD481201-77F8-C144-BC41-1552632F05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84" y="3091574"/>
                <a:ext cx="1189238" cy="396694"/>
              </a:xfrm>
              <a:prstGeom prst="rect">
                <a:avLst/>
              </a:prstGeom>
            </p:spPr>
          </p:pic>
        </p:grpSp>
        <p:cxnSp>
          <p:nvCxnSpPr>
            <p:cNvPr id="147" name="直線コネクタ 68">
              <a:extLst>
                <a:ext uri="{FF2B5EF4-FFF2-40B4-BE49-F238E27FC236}">
                  <a16:creationId xmlns:a16="http://schemas.microsoft.com/office/drawing/2014/main" xmlns="" id="{47727B11-24E6-C246-8F5D-7B268CE60785}"/>
                </a:ext>
              </a:extLst>
            </p:cNvPr>
            <p:cNvCxnSpPr/>
            <p:nvPr/>
          </p:nvCxnSpPr>
          <p:spPr>
            <a:xfrm>
              <a:off x="228600" y="2657693"/>
              <a:ext cx="4817533" cy="840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48" name="直線コネクタ 71">
              <a:extLst>
                <a:ext uri="{FF2B5EF4-FFF2-40B4-BE49-F238E27FC236}">
                  <a16:creationId xmlns:a16="http://schemas.microsoft.com/office/drawing/2014/main" xmlns="" id="{E349A14D-D5A3-5840-A9D4-7DAAABCCB573}"/>
                </a:ext>
              </a:extLst>
            </p:cNvPr>
            <p:cNvCxnSpPr/>
            <p:nvPr/>
          </p:nvCxnSpPr>
          <p:spPr>
            <a:xfrm flipH="1">
              <a:off x="4004724" y="2649227"/>
              <a:ext cx="1" cy="686640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49" name="直線コネクタ 75">
              <a:extLst>
                <a:ext uri="{FF2B5EF4-FFF2-40B4-BE49-F238E27FC236}">
                  <a16:creationId xmlns:a16="http://schemas.microsoft.com/office/drawing/2014/main" xmlns="" id="{A2E97D54-E958-E44C-92A8-9725634F71E6}"/>
                </a:ext>
              </a:extLst>
            </p:cNvPr>
            <p:cNvCxnSpPr/>
            <p:nvPr/>
          </p:nvCxnSpPr>
          <p:spPr>
            <a:xfrm flipH="1">
              <a:off x="4165590" y="2649228"/>
              <a:ext cx="1" cy="686640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50" name="直線コネクタ 76">
              <a:extLst>
                <a:ext uri="{FF2B5EF4-FFF2-40B4-BE49-F238E27FC236}">
                  <a16:creationId xmlns:a16="http://schemas.microsoft.com/office/drawing/2014/main" xmlns="" id="{5293E5C4-9B1D-E245-BF01-608F2D54D0F1}"/>
                </a:ext>
              </a:extLst>
            </p:cNvPr>
            <p:cNvCxnSpPr/>
            <p:nvPr/>
          </p:nvCxnSpPr>
          <p:spPr>
            <a:xfrm flipH="1">
              <a:off x="4580458" y="2649227"/>
              <a:ext cx="1" cy="686640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51" name="直線コネクタ 77">
              <a:extLst>
                <a:ext uri="{FF2B5EF4-FFF2-40B4-BE49-F238E27FC236}">
                  <a16:creationId xmlns:a16="http://schemas.microsoft.com/office/drawing/2014/main" xmlns="" id="{0865467A-7F83-4641-91C3-B15CA81BDCDF}"/>
                </a:ext>
              </a:extLst>
            </p:cNvPr>
            <p:cNvCxnSpPr/>
            <p:nvPr/>
          </p:nvCxnSpPr>
          <p:spPr>
            <a:xfrm flipH="1">
              <a:off x="4741324" y="2649228"/>
              <a:ext cx="1" cy="686640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pic>
          <p:nvPicPr>
            <p:cNvPr id="152" name="Picture 2">
              <a:extLst>
                <a:ext uri="{FF2B5EF4-FFF2-40B4-BE49-F238E27FC236}">
                  <a16:creationId xmlns:a16="http://schemas.microsoft.com/office/drawing/2014/main" xmlns="" id="{B49DB47F-2B61-1840-93A3-D6EC510B5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32" y="3329578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xmlns="" id="{07650E5C-978F-554D-B4EC-8B1E7FF33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232" y="3329578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2">
              <a:extLst>
                <a:ext uri="{FF2B5EF4-FFF2-40B4-BE49-F238E27FC236}">
                  <a16:creationId xmlns:a16="http://schemas.microsoft.com/office/drawing/2014/main" xmlns="" id="{7A68E712-6B49-C241-9C16-5070C79A1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098" y="3329578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xmlns="" id="{7C667E95-FF17-5643-9C78-764985D11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498" y="3329578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6">
              <a:extLst>
                <a:ext uri="{FF2B5EF4-FFF2-40B4-BE49-F238E27FC236}">
                  <a16:creationId xmlns:a16="http://schemas.microsoft.com/office/drawing/2014/main" xmlns="" id="{079AE8E0-2DF1-8E45-A33A-B13DC21D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85" y="3939108"/>
              <a:ext cx="1022845" cy="380406"/>
            </a:xfrm>
            <a:prstGeom prst="rect">
              <a:avLst/>
            </a:prstGeom>
          </p:spPr>
        </p:pic>
        <p:cxnSp>
          <p:nvCxnSpPr>
            <p:cNvPr id="157" name="直線コネクタ 87">
              <a:extLst>
                <a:ext uri="{FF2B5EF4-FFF2-40B4-BE49-F238E27FC236}">
                  <a16:creationId xmlns:a16="http://schemas.microsoft.com/office/drawing/2014/main" xmlns="" id="{031DC3A4-F75F-084E-B6C8-3789AA64CFDE}"/>
                </a:ext>
              </a:extLst>
            </p:cNvPr>
            <p:cNvCxnSpPr>
              <a:stCxn id="152" idx="2"/>
              <a:endCxn id="161" idx="0"/>
            </p:cNvCxnSpPr>
            <p:nvPr/>
          </p:nvCxnSpPr>
          <p:spPr>
            <a:xfrm>
              <a:off x="656116" y="3406337"/>
              <a:ext cx="922917" cy="38673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58" name="直線コネクタ 92">
              <a:extLst>
                <a:ext uri="{FF2B5EF4-FFF2-40B4-BE49-F238E27FC236}">
                  <a16:creationId xmlns:a16="http://schemas.microsoft.com/office/drawing/2014/main" xmlns="" id="{F647D8DF-74A5-3C4B-8030-AA9D8CF3E39F}"/>
                </a:ext>
              </a:extLst>
            </p:cNvPr>
            <p:cNvCxnSpPr>
              <a:stCxn id="152" idx="2"/>
              <a:endCxn id="162" idx="0"/>
            </p:cNvCxnSpPr>
            <p:nvPr/>
          </p:nvCxnSpPr>
          <p:spPr>
            <a:xfrm>
              <a:off x="656116" y="3406337"/>
              <a:ext cx="1507117" cy="403663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59" name="直線コネクタ 95">
              <a:extLst>
                <a:ext uri="{FF2B5EF4-FFF2-40B4-BE49-F238E27FC236}">
                  <a16:creationId xmlns:a16="http://schemas.microsoft.com/office/drawing/2014/main" xmlns="" id="{CE3D8B3A-83B3-574A-BED1-CACD830B80C9}"/>
                </a:ext>
              </a:extLst>
            </p:cNvPr>
            <p:cNvCxnSpPr>
              <a:stCxn id="153" idx="2"/>
              <a:endCxn id="161" idx="0"/>
            </p:cNvCxnSpPr>
            <p:nvPr/>
          </p:nvCxnSpPr>
          <p:spPr>
            <a:xfrm>
              <a:off x="1443516" y="3406337"/>
              <a:ext cx="135517" cy="38673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60" name="直線コネクタ 98">
              <a:extLst>
                <a:ext uri="{FF2B5EF4-FFF2-40B4-BE49-F238E27FC236}">
                  <a16:creationId xmlns:a16="http://schemas.microsoft.com/office/drawing/2014/main" xmlns="" id="{E5BAE58E-B06E-A94B-839E-BA5F77368EF8}"/>
                </a:ext>
              </a:extLst>
            </p:cNvPr>
            <p:cNvCxnSpPr>
              <a:stCxn id="154" idx="2"/>
              <a:endCxn id="161" idx="0"/>
            </p:cNvCxnSpPr>
            <p:nvPr/>
          </p:nvCxnSpPr>
          <p:spPr>
            <a:xfrm flipH="1">
              <a:off x="1579033" y="3406337"/>
              <a:ext cx="660349" cy="38673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1" name="正方形/長方形 101">
              <a:extLst>
                <a:ext uri="{FF2B5EF4-FFF2-40B4-BE49-F238E27FC236}">
                  <a16:creationId xmlns:a16="http://schemas.microsoft.com/office/drawing/2014/main" xmlns="" id="{1A55DDF9-E0BE-8A41-A7FD-3D8225DF16B7}"/>
                </a:ext>
              </a:extLst>
            </p:cNvPr>
            <p:cNvSpPr/>
            <p:nvPr/>
          </p:nvSpPr>
          <p:spPr>
            <a:xfrm>
              <a:off x="1524000" y="3793067"/>
              <a:ext cx="110066" cy="13546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04">
              <a:extLst>
                <a:ext uri="{FF2B5EF4-FFF2-40B4-BE49-F238E27FC236}">
                  <a16:creationId xmlns:a16="http://schemas.microsoft.com/office/drawing/2014/main" xmlns="" id="{37CB8BB6-29C1-6046-B0EB-56A9205D1194}"/>
                </a:ext>
              </a:extLst>
            </p:cNvPr>
            <p:cNvSpPr/>
            <p:nvPr/>
          </p:nvSpPr>
          <p:spPr>
            <a:xfrm>
              <a:off x="2108200" y="3810000"/>
              <a:ext cx="110066" cy="13546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3" name="直線コネクタ 107">
              <a:extLst>
                <a:ext uri="{FF2B5EF4-FFF2-40B4-BE49-F238E27FC236}">
                  <a16:creationId xmlns:a16="http://schemas.microsoft.com/office/drawing/2014/main" xmlns="" id="{31CC288F-D655-0B4F-8C0F-044556A0197F}"/>
                </a:ext>
              </a:extLst>
            </p:cNvPr>
            <p:cNvCxnSpPr>
              <a:stCxn id="153" idx="2"/>
              <a:endCxn id="162" idx="0"/>
            </p:cNvCxnSpPr>
            <p:nvPr/>
          </p:nvCxnSpPr>
          <p:spPr>
            <a:xfrm>
              <a:off x="1443516" y="3406337"/>
              <a:ext cx="719717" cy="403663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64" name="直線コネクタ 113">
              <a:extLst>
                <a:ext uri="{FF2B5EF4-FFF2-40B4-BE49-F238E27FC236}">
                  <a16:creationId xmlns:a16="http://schemas.microsoft.com/office/drawing/2014/main" xmlns="" id="{B1936795-877A-754C-A93C-83E11BB8B7D6}"/>
                </a:ext>
              </a:extLst>
            </p:cNvPr>
            <p:cNvCxnSpPr>
              <a:stCxn id="154" idx="2"/>
              <a:endCxn id="162" idx="0"/>
            </p:cNvCxnSpPr>
            <p:nvPr/>
          </p:nvCxnSpPr>
          <p:spPr>
            <a:xfrm flipH="1">
              <a:off x="2163233" y="3406337"/>
              <a:ext cx="76149" cy="403663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65" name="直線コネクタ 116">
              <a:extLst>
                <a:ext uri="{FF2B5EF4-FFF2-40B4-BE49-F238E27FC236}">
                  <a16:creationId xmlns:a16="http://schemas.microsoft.com/office/drawing/2014/main" xmlns="" id="{1B3043ED-EE0B-0E4D-9BEC-E056AD70AB0D}"/>
                </a:ext>
              </a:extLst>
            </p:cNvPr>
            <p:cNvCxnSpPr>
              <a:stCxn id="155" idx="2"/>
              <a:endCxn id="162" idx="0"/>
            </p:cNvCxnSpPr>
            <p:nvPr/>
          </p:nvCxnSpPr>
          <p:spPr>
            <a:xfrm flipH="1">
              <a:off x="2163233" y="3406337"/>
              <a:ext cx="863549" cy="403663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66" name="直線コネクタ 119">
              <a:extLst>
                <a:ext uri="{FF2B5EF4-FFF2-40B4-BE49-F238E27FC236}">
                  <a16:creationId xmlns:a16="http://schemas.microsoft.com/office/drawing/2014/main" xmlns="" id="{91E0D4D3-C1EA-7740-8FF7-066BD18860E6}"/>
                </a:ext>
              </a:extLst>
            </p:cNvPr>
            <p:cNvCxnSpPr>
              <a:stCxn id="155" idx="2"/>
              <a:endCxn id="161" idx="0"/>
            </p:cNvCxnSpPr>
            <p:nvPr/>
          </p:nvCxnSpPr>
          <p:spPr>
            <a:xfrm flipH="1">
              <a:off x="1579033" y="3406337"/>
              <a:ext cx="1447749" cy="38673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67" name="直線コネクタ 122">
              <a:extLst>
                <a:ext uri="{FF2B5EF4-FFF2-40B4-BE49-F238E27FC236}">
                  <a16:creationId xmlns:a16="http://schemas.microsoft.com/office/drawing/2014/main" xmlns="" id="{4F51F604-574F-DC40-AC66-5DCADBB0E60C}"/>
                </a:ext>
              </a:extLst>
            </p:cNvPr>
            <p:cNvCxnSpPr>
              <a:endCxn id="152" idx="0"/>
            </p:cNvCxnSpPr>
            <p:nvPr/>
          </p:nvCxnSpPr>
          <p:spPr>
            <a:xfrm>
              <a:off x="651933" y="2658533"/>
              <a:ext cx="4183" cy="671045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68" name="直線コネクタ 126">
              <a:extLst>
                <a:ext uri="{FF2B5EF4-FFF2-40B4-BE49-F238E27FC236}">
                  <a16:creationId xmlns:a16="http://schemas.microsoft.com/office/drawing/2014/main" xmlns="" id="{D4AD60F1-03C8-7B4B-9A4B-3E56A1A1240E}"/>
                </a:ext>
              </a:extLst>
            </p:cNvPr>
            <p:cNvCxnSpPr>
              <a:endCxn id="153" idx="0"/>
            </p:cNvCxnSpPr>
            <p:nvPr/>
          </p:nvCxnSpPr>
          <p:spPr>
            <a:xfrm>
              <a:off x="1430866" y="2658533"/>
              <a:ext cx="12650" cy="671045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69" name="直線コネクタ 129">
              <a:extLst>
                <a:ext uri="{FF2B5EF4-FFF2-40B4-BE49-F238E27FC236}">
                  <a16:creationId xmlns:a16="http://schemas.microsoft.com/office/drawing/2014/main" xmlns="" id="{2B501E53-BB2E-7749-AD58-3BD6D1405D95}"/>
                </a:ext>
              </a:extLst>
            </p:cNvPr>
            <p:cNvCxnSpPr>
              <a:endCxn id="154" idx="0"/>
            </p:cNvCxnSpPr>
            <p:nvPr/>
          </p:nvCxnSpPr>
          <p:spPr>
            <a:xfrm>
              <a:off x="2235200" y="2650066"/>
              <a:ext cx="4182" cy="679512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70" name="直線コネクタ 132">
              <a:extLst>
                <a:ext uri="{FF2B5EF4-FFF2-40B4-BE49-F238E27FC236}">
                  <a16:creationId xmlns:a16="http://schemas.microsoft.com/office/drawing/2014/main" xmlns="" id="{BCCC0FE0-F3A9-874A-9BCF-5091D157B4CD}"/>
                </a:ext>
              </a:extLst>
            </p:cNvPr>
            <p:cNvCxnSpPr>
              <a:endCxn id="155" idx="0"/>
            </p:cNvCxnSpPr>
            <p:nvPr/>
          </p:nvCxnSpPr>
          <p:spPr>
            <a:xfrm>
              <a:off x="3022600" y="2650066"/>
              <a:ext cx="4182" cy="679512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sp>
          <p:nvSpPr>
            <p:cNvPr id="171" name="テキスト ボックス 135">
              <a:extLst>
                <a:ext uri="{FF2B5EF4-FFF2-40B4-BE49-F238E27FC236}">
                  <a16:creationId xmlns:a16="http://schemas.microsoft.com/office/drawing/2014/main" xmlns="" id="{5AC0DC01-1EE5-F94B-82AE-073EDC8CAD19}"/>
                </a:ext>
              </a:extLst>
            </p:cNvPr>
            <p:cNvSpPr txBox="1"/>
            <p:nvPr/>
          </p:nvSpPr>
          <p:spPr>
            <a:xfrm>
              <a:off x="3158058" y="2362199"/>
              <a:ext cx="804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IB EDR</a:t>
              </a:r>
              <a:endParaRPr kumimoji="1" lang="ja-JP" altLang="en-US" sz="1600" dirty="0"/>
            </a:p>
          </p:txBody>
        </p:sp>
        <p:pic>
          <p:nvPicPr>
            <p:cNvPr id="172" name="Picture 2">
              <a:extLst>
                <a:ext uri="{FF2B5EF4-FFF2-40B4-BE49-F238E27FC236}">
                  <a16:creationId xmlns:a16="http://schemas.microsoft.com/office/drawing/2014/main" xmlns="" id="{45891DE2-4BF2-BF44-A0AC-720F42848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33" y="2169645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xmlns="" id="{72C10CAB-BA24-2947-8A3F-5F653AB4A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043" y="2169646"/>
              <a:ext cx="770568" cy="7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4" name="直線コネクタ 138">
              <a:extLst>
                <a:ext uri="{FF2B5EF4-FFF2-40B4-BE49-F238E27FC236}">
                  <a16:creationId xmlns:a16="http://schemas.microsoft.com/office/drawing/2014/main" xmlns="" id="{593ABDFD-FFF7-C842-AE1F-D445F3E64CFA}"/>
                </a:ext>
              </a:extLst>
            </p:cNvPr>
            <p:cNvCxnSpPr>
              <a:stCxn id="172" idx="2"/>
            </p:cNvCxnSpPr>
            <p:nvPr/>
          </p:nvCxnSpPr>
          <p:spPr>
            <a:xfrm>
              <a:off x="986317" y="2246404"/>
              <a:ext cx="4283" cy="420596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75" name="直線コネクタ 141">
              <a:extLst>
                <a:ext uri="{FF2B5EF4-FFF2-40B4-BE49-F238E27FC236}">
                  <a16:creationId xmlns:a16="http://schemas.microsoft.com/office/drawing/2014/main" xmlns="" id="{775314F0-BFBF-7B4F-9F1B-E689BFFA6710}"/>
                </a:ext>
              </a:extLst>
            </p:cNvPr>
            <p:cNvCxnSpPr>
              <a:stCxn id="173" idx="2"/>
            </p:cNvCxnSpPr>
            <p:nvPr/>
          </p:nvCxnSpPr>
          <p:spPr>
            <a:xfrm>
              <a:off x="2383327" y="2246405"/>
              <a:ext cx="4282" cy="420595"/>
            </a:xfrm>
            <a:prstGeom prst="line">
              <a:avLst/>
            </a:prstGeom>
            <a:noFill/>
            <a:ln w="25400" cap="flat" cmpd="sng" algn="ctr">
              <a:solidFill>
                <a:srgbClr val="EB0500"/>
              </a:solidFill>
              <a:prstDash val="solid"/>
            </a:ln>
            <a:effectLst/>
          </p:spPr>
        </p:cxnSp>
        <p:cxnSp>
          <p:nvCxnSpPr>
            <p:cNvPr id="176" name="直線コネクタ 149">
              <a:extLst>
                <a:ext uri="{FF2B5EF4-FFF2-40B4-BE49-F238E27FC236}">
                  <a16:creationId xmlns:a16="http://schemas.microsoft.com/office/drawing/2014/main" xmlns="" id="{69F8D031-9B34-EF46-A23D-1D83377D018F}"/>
                </a:ext>
              </a:extLst>
            </p:cNvPr>
            <p:cNvCxnSpPr>
              <a:stCxn id="172" idx="3"/>
              <a:endCxn id="173" idx="1"/>
            </p:cNvCxnSpPr>
            <p:nvPr/>
          </p:nvCxnSpPr>
          <p:spPr>
            <a:xfrm>
              <a:off x="1371601" y="2208025"/>
              <a:ext cx="626442" cy="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テキスト ボックス 150">
              <a:extLst>
                <a:ext uri="{FF2B5EF4-FFF2-40B4-BE49-F238E27FC236}">
                  <a16:creationId xmlns:a16="http://schemas.microsoft.com/office/drawing/2014/main" xmlns="" id="{DCD2826D-00DF-E840-ADD1-14B333DB78C6}"/>
                </a:ext>
              </a:extLst>
            </p:cNvPr>
            <p:cNvSpPr txBox="1"/>
            <p:nvPr/>
          </p:nvSpPr>
          <p:spPr>
            <a:xfrm>
              <a:off x="2802467" y="4394200"/>
              <a:ext cx="111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5 x SS9012</a:t>
              </a:r>
              <a:endParaRPr kumimoji="1" lang="ja-JP" altLang="en-US" sz="1600" dirty="0"/>
            </a:p>
          </p:txBody>
        </p:sp>
        <p:sp>
          <p:nvSpPr>
            <p:cNvPr id="178" name="テキスト ボックス 151">
              <a:extLst>
                <a:ext uri="{FF2B5EF4-FFF2-40B4-BE49-F238E27FC236}">
                  <a16:creationId xmlns:a16="http://schemas.microsoft.com/office/drawing/2014/main" xmlns="" id="{D07AD230-BB16-0644-936F-FA31EA64C7AB}"/>
                </a:ext>
              </a:extLst>
            </p:cNvPr>
            <p:cNvSpPr txBox="1"/>
            <p:nvPr/>
          </p:nvSpPr>
          <p:spPr>
            <a:xfrm>
              <a:off x="3132658" y="3445933"/>
              <a:ext cx="804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ES14K</a:t>
              </a:r>
              <a:endParaRPr kumimoji="1" lang="ja-JP" altLang="en-US" sz="1600" dirty="0"/>
            </a:p>
          </p:txBody>
        </p:sp>
        <p:sp>
          <p:nvSpPr>
            <p:cNvPr id="179" name="テキスト ボックス 152">
              <a:extLst>
                <a:ext uri="{FF2B5EF4-FFF2-40B4-BE49-F238E27FC236}">
                  <a16:creationId xmlns:a16="http://schemas.microsoft.com/office/drawing/2014/main" xmlns="" id="{D5C96A8F-0A01-0F49-920A-A4899FFB4036}"/>
                </a:ext>
              </a:extLst>
            </p:cNvPr>
            <p:cNvSpPr txBox="1"/>
            <p:nvPr/>
          </p:nvSpPr>
          <p:spPr>
            <a:xfrm>
              <a:off x="1202267" y="4301066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1 x SFA7700FC</a:t>
              </a:r>
              <a:endParaRPr kumimoji="1" lang="ja-JP" altLang="en-US" sz="1600" dirty="0"/>
            </a:p>
          </p:txBody>
        </p:sp>
        <p:sp>
          <p:nvSpPr>
            <p:cNvPr id="180" name="テキスト ボックス 153">
              <a:extLst>
                <a:ext uri="{FF2B5EF4-FFF2-40B4-BE49-F238E27FC236}">
                  <a16:creationId xmlns:a16="http://schemas.microsoft.com/office/drawing/2014/main" xmlns="" id="{9FFD393C-FE24-7648-ABB8-9796EF648773}"/>
                </a:ext>
              </a:extLst>
            </p:cNvPr>
            <p:cNvSpPr txBox="1"/>
            <p:nvPr/>
          </p:nvSpPr>
          <p:spPr>
            <a:xfrm>
              <a:off x="1405468" y="3039535"/>
              <a:ext cx="91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4 x MDS</a:t>
              </a:r>
              <a:endParaRPr kumimoji="1" lang="ja-JP" altLang="en-US" sz="1600" dirty="0"/>
            </a:p>
          </p:txBody>
        </p:sp>
        <p:sp>
          <p:nvSpPr>
            <p:cNvPr id="181" name="テキスト ボックス 154">
              <a:extLst>
                <a:ext uri="{FF2B5EF4-FFF2-40B4-BE49-F238E27FC236}">
                  <a16:creationId xmlns:a16="http://schemas.microsoft.com/office/drawing/2014/main" xmlns="" id="{0776084B-3421-6041-A759-13AEB5E00062}"/>
                </a:ext>
              </a:extLst>
            </p:cNvPr>
            <p:cNvSpPr txBox="1"/>
            <p:nvPr/>
          </p:nvSpPr>
          <p:spPr>
            <a:xfrm>
              <a:off x="1303868" y="1828802"/>
              <a:ext cx="1083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10 x Client</a:t>
              </a:r>
              <a:endParaRPr kumimoji="1" lang="ja-JP" altLang="en-US" sz="1600" dirty="0"/>
            </a:p>
          </p:txBody>
        </p:sp>
      </p:grp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7578"/>
              </p:ext>
            </p:extLst>
          </p:nvPr>
        </p:nvGraphicFramePr>
        <p:xfrm>
          <a:off x="6309644" y="1516753"/>
          <a:ext cx="5720224" cy="3931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820"/>
                <a:gridCol w="44024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MDS/MDT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D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 x MDS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1x </a:t>
                      </a:r>
                      <a:r>
                        <a:rPr lang="en-US" altLang="ja-JP" sz="1800" dirty="0" smtClean="0"/>
                        <a:t>Platinum 8160, 96GB RAM, 1 x IB EDR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1 x SFA7700 FC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2 x MDT(2 x RAID1 SSD) per MDS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OSS/OST</a:t>
                      </a:r>
                      <a:endParaRPr kumimoji="1" lang="ja-JP" alt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D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 x ES14K + 5 x SS9012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408 x NL-SAS 10TB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8 x DCR POOL (51/MR=1)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4 x </a:t>
                      </a:r>
                      <a:r>
                        <a:rPr kumimoji="1" lang="en-US" altLang="ja-JP" sz="1800" dirty="0" err="1" smtClean="0"/>
                        <a:t>vOSS</a:t>
                      </a:r>
                      <a:r>
                        <a:rPr kumimoji="1" lang="en-US" altLang="ja-JP" sz="1800" dirty="0" smtClean="0"/>
                        <a:t>(8 CPU Core, 90GB RAM, 1x IB EDR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Client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D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10 x Intel Server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2 x E5-2650v4, 128GB RAM, 1x IB EDR</a:t>
                      </a:r>
                    </a:p>
                    <a:p>
                      <a:r>
                        <a:rPr kumimoji="1" lang="en-US" altLang="ja-JP" sz="1800" dirty="0" smtClean="0"/>
                        <a:t>  </a:t>
                      </a:r>
                      <a:r>
                        <a:rPr kumimoji="1" lang="en-US" altLang="ja-JP" sz="1800" dirty="0" smtClean="0"/>
                        <a:t>CentOS7.4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Software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D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Pre-Exascaler5.0</a:t>
                      </a:r>
                    </a:p>
                    <a:p>
                      <a:r>
                        <a:rPr kumimoji="1" lang="en-US" altLang="ja-JP" sz="1800" dirty="0" smtClean="0"/>
                        <a:t>  master branch for lustre-2.12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8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DIN Condensed Bold"/>
                <a:cs typeface="DIN Condensed Bold"/>
              </a:rPr>
              <a:t>Hardware resource ratio of </a:t>
            </a:r>
            <a:r>
              <a:rPr kumimoji="1" lang="en-US" altLang="ja-JP" dirty="0" err="1" smtClean="0">
                <a:latin typeface="DIN Condensed Bold"/>
                <a:cs typeface="DIN Condensed Bold"/>
              </a:rPr>
              <a:t>Bancho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 cluster</a:t>
            </a:r>
            <a:endParaRPr kumimoji="1" lang="ja-JP" altLang="en-US" dirty="0">
              <a:latin typeface="DIN Condensed Bold"/>
              <a:cs typeface="DIN Condensed Bold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40079" y="1280160"/>
            <a:ext cx="11249611" cy="2137863"/>
          </a:xfrm>
        </p:spPr>
        <p:txBody>
          <a:bodyPr/>
          <a:lstStyle/>
          <a:p>
            <a:r>
              <a:rPr kumimoji="1" lang="en-US" altLang="ja-JP" sz="2400" dirty="0" smtClean="0"/>
              <a:t>Total aggregate </a:t>
            </a:r>
            <a:r>
              <a:rPr kumimoji="1" lang="en-US" altLang="ja-JP" sz="2400" dirty="0"/>
              <a:t>h</a:t>
            </a:r>
            <a:r>
              <a:rPr kumimoji="1" lang="en-US" altLang="ja-JP" sz="2400" dirty="0" smtClean="0"/>
              <a:t>ardware </a:t>
            </a:r>
            <a:r>
              <a:rPr kumimoji="1" lang="en-US" altLang="ja-JP" sz="2400" dirty="0"/>
              <a:t>r</a:t>
            </a:r>
            <a:r>
              <a:rPr kumimoji="1" lang="en-US" altLang="ja-JP" sz="2400" dirty="0" smtClean="0"/>
              <a:t>esource on server and client</a:t>
            </a:r>
          </a:p>
          <a:p>
            <a:endParaRPr kumimoji="1" lang="en-US" altLang="ja-JP" sz="2400" dirty="0"/>
          </a:p>
          <a:p>
            <a:endParaRPr kumimoji="1" lang="en-US" altLang="ja-JP" sz="2400" dirty="0" smtClean="0"/>
          </a:p>
          <a:p>
            <a:endParaRPr kumimoji="1" lang="en-US" altLang="ja-JP" sz="2400" dirty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Aggregate storage device bandwidth against storage network bandwidth</a:t>
            </a:r>
          </a:p>
          <a:p>
            <a:pPr lvl="1"/>
            <a:r>
              <a:rPr kumimoji="1" lang="en-US" altLang="ja-JP" sz="2200" dirty="0" smtClean="0"/>
              <a:t>Storage devices 101GB/s(254MB/s x 400 HDD) &gt; storage network 50GB/sec (100Gbps x 4 OSS)</a:t>
            </a:r>
          </a:p>
          <a:p>
            <a:pPr lvl="1"/>
            <a:r>
              <a:rPr kumimoji="1" lang="en-US" altLang="ja-JP" sz="2200" dirty="0" smtClean="0"/>
              <a:t>Bottleneck on storage network bandwidth </a:t>
            </a:r>
            <a:endParaRPr kumimoji="1" lang="en-US" altLang="ja-JP" sz="2200" dirty="0"/>
          </a:p>
          <a:p>
            <a:endParaRPr kumimoji="1" lang="en-US" altLang="ja-JP" sz="2400" dirty="0" smtClean="0"/>
          </a:p>
          <a:p>
            <a:pPr marL="342900" lvl="1" indent="0">
              <a:buNone/>
            </a:pPr>
            <a:endParaRPr kumimoji="1" lang="en-US" altLang="ja-JP" sz="2200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00941"/>
              </p:ext>
            </p:extLst>
          </p:nvPr>
        </p:nvGraphicFramePr>
        <p:xfrm>
          <a:off x="972792" y="1773444"/>
          <a:ext cx="1074125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29225"/>
                <a:gridCol w="2256340"/>
                <a:gridCol w="3580418"/>
                <a:gridCol w="217527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Client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Sever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Server/Client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 Core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240 (24 x 10 Client)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128 (8 x 4 OSS, 24 x 4 MDS)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RAM(GB)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1280 (128 x 10 Client)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744 (90 x 4 OSS, 96 x 4 MDS)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58%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Network Bandwidth(</a:t>
                      </a:r>
                      <a:r>
                        <a:rPr kumimoji="1" lang="en-US" altLang="ja-JP" dirty="0" err="1" smtClean="0"/>
                        <a:t>Gbps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1000 (100 x 10 </a:t>
                      </a:r>
                      <a:r>
                        <a:rPr kumimoji="1" lang="en-US" altLang="ja-JP" dirty="0" smtClean="0"/>
                        <a:t>Client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400 + 400(100 x 4 OSS, 100 x 4 MDS)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8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DIN Condensed Bold"/>
                <a:cs typeface="DIN Condensed Bold"/>
              </a:rPr>
              <a:t>Lustre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Tuning/Configuration</a:t>
            </a:r>
            <a:br>
              <a:rPr kumimoji="1" lang="en-US" altLang="ja-JP" dirty="0" smtClean="0">
                <a:latin typeface="DIN Condensed Bold"/>
                <a:cs typeface="DIN Condensed Bold"/>
              </a:rPr>
            </a:br>
            <a:r>
              <a:rPr kumimoji="1" lang="en-US" altLang="ja-JP" dirty="0" smtClean="0">
                <a:latin typeface="DIN Condensed Bold"/>
                <a:cs typeface="DIN Condensed Bold"/>
              </a:rPr>
              <a:t>Striped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Directory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for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metadata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performance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40080" y="1280160"/>
            <a:ext cx="10972800" cy="665276"/>
          </a:xfrm>
        </p:spPr>
        <p:txBody>
          <a:bodyPr/>
          <a:lstStyle/>
          <a:p>
            <a:r>
              <a:rPr kumimoji="1" lang="en-US" altLang="ja-JP" sz="2400" dirty="0" err="1" smtClean="0"/>
              <a:t>Lustre</a:t>
            </a:r>
            <a:r>
              <a:rPr kumimoji="1" lang="en-US" altLang="ja-JP" sz="2400" dirty="0" smtClean="0"/>
              <a:t> supports two type of Distributed metadata</a:t>
            </a:r>
          </a:p>
          <a:p>
            <a:pPr lvl="1"/>
            <a:r>
              <a:rPr kumimoji="1" lang="en-US" altLang="ja-JP" sz="2200" dirty="0" smtClean="0"/>
              <a:t>Remote Directory(DNE1) and Striped Directory(DNE2)</a:t>
            </a:r>
          </a:p>
          <a:p>
            <a:pPr lvl="1"/>
            <a:endParaRPr kumimoji="1" lang="en-US" altLang="ja-JP" sz="2200" dirty="0" smtClean="0"/>
          </a:p>
          <a:p>
            <a:pPr lvl="1"/>
            <a:endParaRPr kumimoji="1" lang="en-US" altLang="ja-JP" sz="2200" dirty="0" smtClean="0"/>
          </a:p>
          <a:p>
            <a:pPr lvl="1"/>
            <a:endParaRPr kumimoji="1" lang="en-US" altLang="ja-JP" sz="2200" dirty="0"/>
          </a:p>
          <a:p>
            <a:pPr lvl="1"/>
            <a:endParaRPr kumimoji="1" lang="en-US" altLang="ja-JP" sz="2200" dirty="0" smtClean="0"/>
          </a:p>
          <a:p>
            <a:pPr lvl="1"/>
            <a:endParaRPr kumimoji="1" lang="en-US" altLang="ja-JP" sz="2200" dirty="0"/>
          </a:p>
          <a:p>
            <a:pPr lvl="1"/>
            <a:endParaRPr kumimoji="1" lang="en-US" altLang="ja-JP" sz="2200" dirty="0" smtClean="0"/>
          </a:p>
          <a:p>
            <a:pPr lvl="1"/>
            <a:endParaRPr kumimoji="1" lang="en-US" altLang="ja-JP" sz="2200" dirty="0"/>
          </a:p>
          <a:p>
            <a:pPr lvl="1"/>
            <a:r>
              <a:rPr kumimoji="1" lang="en-US" altLang="ja-JP" sz="2200" dirty="0" smtClean="0"/>
              <a:t>Single MDS and MDT by default</a:t>
            </a:r>
            <a:endParaRPr kumimoji="1" lang="en-US" altLang="ja-JP" sz="2200" dirty="0"/>
          </a:p>
          <a:p>
            <a:pPr lvl="1"/>
            <a:r>
              <a:rPr kumimoji="1" lang="en-US" altLang="ja-JP" sz="2200" dirty="0" smtClean="0"/>
              <a:t>Enable DNE with “</a:t>
            </a:r>
            <a:r>
              <a:rPr kumimoji="1" lang="en-US" altLang="ja-JP" sz="2200" dirty="0" err="1" smtClean="0"/>
              <a:t>lfs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setdirstripe</a:t>
            </a:r>
            <a:r>
              <a:rPr kumimoji="1" lang="en-US" altLang="ja-JP" sz="2200" dirty="0" smtClean="0"/>
              <a:t>” command</a:t>
            </a:r>
          </a:p>
          <a:p>
            <a:pPr marL="512763" lvl="2" indent="0">
              <a:buNone/>
            </a:pPr>
            <a:r>
              <a:rPr kumimoji="1" lang="en-US" altLang="ja-JP" sz="2000" dirty="0" smtClean="0"/>
              <a:t># </a:t>
            </a:r>
            <a:r>
              <a:rPr kumimoji="1" lang="en-US" altLang="ja-JP" sz="2000" dirty="0" err="1" smtClean="0"/>
              <a:t>lfs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setdirstripe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/>
              <a:t>-</a:t>
            </a:r>
            <a:r>
              <a:rPr kumimoji="1" lang="en-US" altLang="ja-JP" sz="2000" dirty="0" smtClean="0"/>
              <a:t>c 4 </a:t>
            </a:r>
            <a:r>
              <a:rPr kumimoji="1" lang="en-US" altLang="ja-JP" sz="2000" dirty="0"/>
              <a:t>/scratch0/io500</a:t>
            </a:r>
            <a:endParaRPr kumimoji="1" lang="en-US" altLang="ja-JP" sz="2000" dirty="0" smtClean="0"/>
          </a:p>
          <a:p>
            <a:pPr marL="512763" lvl="2" indent="0">
              <a:buNone/>
            </a:pPr>
            <a:r>
              <a:rPr kumimoji="1" lang="en-US" altLang="ja-JP" sz="2000" dirty="0" smtClean="0"/>
              <a:t># </a:t>
            </a:r>
            <a:r>
              <a:rPr kumimoji="1" lang="en-US" altLang="ja-JP" sz="2000" dirty="0" err="1" smtClean="0"/>
              <a:t>lfs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setdirstripe</a:t>
            </a:r>
            <a:r>
              <a:rPr kumimoji="1" lang="en-US" altLang="ja-JP" sz="2000" dirty="0"/>
              <a:t> -</a:t>
            </a:r>
            <a:r>
              <a:rPr kumimoji="1" lang="en-US" altLang="ja-JP" sz="2000" dirty="0" smtClean="0"/>
              <a:t>c 4 </a:t>
            </a:r>
            <a:r>
              <a:rPr kumimoji="1" lang="en-US" altLang="ja-JP" sz="2000" dirty="0"/>
              <a:t>-</a:t>
            </a:r>
            <a:r>
              <a:rPr kumimoji="1" lang="en-US" altLang="ja-JP" sz="2000" dirty="0" smtClean="0"/>
              <a:t>D 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/>
              <a:t>scratch0/io500</a:t>
            </a:r>
            <a:endParaRPr kumimoji="1" lang="ja-JP" altLang="en-US" sz="2000" dirty="0"/>
          </a:p>
        </p:txBody>
      </p:sp>
      <p:pic>
        <p:nvPicPr>
          <p:cNvPr id="6" name="図 5" descr="Screen Shot 2018-11-14 at 20.5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79" y="2196778"/>
            <a:ext cx="5503350" cy="2770917"/>
          </a:xfrm>
          <a:prstGeom prst="rect">
            <a:avLst/>
          </a:prstGeom>
        </p:spPr>
      </p:pic>
      <p:pic>
        <p:nvPicPr>
          <p:cNvPr id="7" name="図 6" descr="Screen Shot 2018-11-14 at 20.4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6" y="2195159"/>
            <a:ext cx="4844198" cy="27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1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DIN Condensed Bold"/>
                <a:cs typeface="DIN Condensed Bold"/>
              </a:rPr>
              <a:t>Lustre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Tuning/Configuration</a:t>
            </a:r>
            <a:br>
              <a:rPr kumimoji="1" lang="en-US" altLang="ja-JP" dirty="0" smtClean="0">
                <a:latin typeface="DIN Condensed Bold"/>
                <a:cs typeface="DIN Condensed Bold"/>
              </a:rPr>
            </a:br>
            <a:r>
              <a:rPr kumimoji="1" lang="en-US" altLang="ja-JP" dirty="0" smtClean="0">
                <a:latin typeface="DIN Condensed Bold"/>
                <a:cs typeface="DIN Condensed Bold"/>
              </a:rPr>
              <a:t>Other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r>
              <a:rPr kumimoji="1" lang="en-US" altLang="ja-JP" dirty="0" smtClean="0">
                <a:latin typeface="DIN Condensed Bold"/>
                <a:cs typeface="DIN Condensed Bold"/>
              </a:rPr>
              <a:t>Tips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40080" y="1280159"/>
            <a:ext cx="10972800" cy="3205152"/>
          </a:xfrm>
        </p:spPr>
        <p:txBody>
          <a:bodyPr/>
          <a:lstStyle/>
          <a:p>
            <a:r>
              <a:rPr kumimoji="1" lang="en-US" altLang="ja-JP" sz="2400" dirty="0" smtClean="0"/>
              <a:t>Client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Side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setting</a:t>
            </a:r>
          </a:p>
          <a:p>
            <a:pPr marL="0" indent="0">
              <a:buNone/>
            </a:pPr>
            <a:r>
              <a:rPr lang="en-US" altLang="ja-JP" dirty="0"/>
              <a:t># </a:t>
            </a:r>
            <a:r>
              <a:rPr lang="en-US" altLang="ja-JP" dirty="0" err="1"/>
              <a:t>lctl</a:t>
            </a:r>
            <a:r>
              <a:rPr lang="en-US" altLang="ja-JP" dirty="0"/>
              <a:t> </a:t>
            </a:r>
            <a:r>
              <a:rPr lang="en-US" altLang="ja-JP" dirty="0" err="1"/>
              <a:t>set_param</a:t>
            </a:r>
            <a:r>
              <a:rPr lang="en-US" altLang="ja-JP" dirty="0"/>
              <a:t> </a:t>
            </a:r>
            <a:r>
              <a:rPr lang="en-US" altLang="ja-JP" dirty="0" smtClean="0"/>
              <a:t>\</a:t>
            </a:r>
          </a:p>
          <a:p>
            <a:pPr marL="0" indent="0">
              <a:buNone/>
            </a:pPr>
            <a:r>
              <a:rPr lang="en-US" altLang="ja-JP" dirty="0" err="1" smtClean="0"/>
              <a:t>osc</a:t>
            </a:r>
            <a:r>
              <a:rPr lang="en-US" altLang="ja-JP" dirty="0"/>
              <a:t>.*.</a:t>
            </a:r>
            <a:r>
              <a:rPr lang="en-US" altLang="ja-JP" dirty="0" err="1"/>
              <a:t>max_pages_per_rpc</a:t>
            </a:r>
            <a:r>
              <a:rPr lang="en-US" altLang="ja-JP" dirty="0"/>
              <a:t>=16M </a:t>
            </a:r>
            <a:r>
              <a:rPr lang="en-US" altLang="ja-JP" dirty="0" smtClean="0"/>
              <a:t>\</a:t>
            </a:r>
            <a:r>
              <a:rPr lang="ja-JP" altLang="en-US" dirty="0" smtClean="0"/>
              <a:t> 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osc</a:t>
            </a:r>
            <a:r>
              <a:rPr lang="en-US" altLang="ja-JP" dirty="0"/>
              <a:t>.*.</a:t>
            </a:r>
            <a:r>
              <a:rPr lang="en-US" altLang="ja-JP" dirty="0" err="1"/>
              <a:t>max_rpcs_in_flight</a:t>
            </a:r>
            <a:r>
              <a:rPr lang="en-US" altLang="ja-JP" dirty="0"/>
              <a:t>=16 </a:t>
            </a:r>
            <a:r>
              <a:rPr lang="en-US" altLang="ja-JP" dirty="0" smtClean="0"/>
              <a:t>\</a:t>
            </a:r>
          </a:p>
          <a:p>
            <a:pPr marL="0" indent="0">
              <a:buNone/>
            </a:pPr>
            <a:r>
              <a:rPr lang="en-US" altLang="ja-JP" dirty="0" err="1" smtClean="0"/>
              <a:t>llite</a:t>
            </a:r>
            <a:r>
              <a:rPr lang="en-US" altLang="ja-JP" dirty="0"/>
              <a:t>.*.</a:t>
            </a:r>
            <a:r>
              <a:rPr lang="en-US" altLang="ja-JP" dirty="0" err="1"/>
              <a:t>max_read_ahead_mb</a:t>
            </a:r>
            <a:r>
              <a:rPr lang="en-US" altLang="ja-JP" dirty="0"/>
              <a:t>=</a:t>
            </a:r>
            <a:r>
              <a:rPr lang="en-US" altLang="ja-JP" dirty="0" smtClean="0"/>
              <a:t>2048</a:t>
            </a:r>
            <a:r>
              <a:rPr lang="en-US" altLang="ja-JP" dirty="0" smtClean="0"/>
              <a:t> \</a:t>
            </a:r>
          </a:p>
          <a:p>
            <a:pPr marL="0" indent="0">
              <a:buNone/>
            </a:pPr>
            <a:r>
              <a:rPr lang="en-US" altLang="ja-JP" dirty="0" err="1" smtClean="0"/>
              <a:t>osc</a:t>
            </a:r>
            <a:r>
              <a:rPr lang="en-US" altLang="ja-JP" dirty="0"/>
              <a:t>.*.checksums=</a:t>
            </a:r>
            <a:r>
              <a:rPr lang="en-US" altLang="ja-JP" dirty="0" smtClean="0"/>
              <a:t>0</a:t>
            </a:r>
            <a:endParaRPr kumimoji="1" lang="en-US" altLang="ja-JP" dirty="0"/>
          </a:p>
          <a:p>
            <a:r>
              <a:rPr kumimoji="1" lang="en-US" altLang="ja-JP" sz="2400" dirty="0" smtClean="0"/>
              <a:t>Server Side setting</a:t>
            </a:r>
          </a:p>
          <a:p>
            <a:pPr marL="0" indent="0">
              <a:buNone/>
            </a:pPr>
            <a:r>
              <a:rPr kumimoji="1" lang="en-US" altLang="ja-JP" dirty="0"/>
              <a:t># </a:t>
            </a:r>
            <a:r>
              <a:rPr lang="en-US" altLang="ja-JP" dirty="0" err="1"/>
              <a:t>lctl</a:t>
            </a:r>
            <a:r>
              <a:rPr lang="en-US" altLang="ja-JP" dirty="0"/>
              <a:t> </a:t>
            </a:r>
            <a:r>
              <a:rPr lang="en-US" altLang="ja-JP" dirty="0" err="1"/>
              <a:t>set_param</a:t>
            </a:r>
            <a:r>
              <a:rPr lang="en-US" altLang="ja-JP" dirty="0"/>
              <a:t> </a:t>
            </a:r>
            <a:r>
              <a:rPr lang="en-US" altLang="ja-JP" dirty="0" smtClean="0"/>
              <a:t>\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osd</a:t>
            </a:r>
            <a:r>
              <a:rPr lang="en-US" altLang="ja-JP" dirty="0" err="1"/>
              <a:t>-ldiskfs</a:t>
            </a:r>
            <a:r>
              <a:rPr lang="en-US" altLang="ja-JP" dirty="0"/>
              <a:t>.*.</a:t>
            </a:r>
            <a:r>
              <a:rPr lang="en-US" altLang="ja-JP" dirty="0" err="1"/>
              <a:t>read_cache_enable</a:t>
            </a:r>
            <a:r>
              <a:rPr lang="en-US" altLang="ja-JP" dirty="0"/>
              <a:t>=0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obdfilter</a:t>
            </a:r>
            <a:r>
              <a:rPr lang="en-US" altLang="ja-JP" dirty="0"/>
              <a:t>.*.</a:t>
            </a:r>
            <a:r>
              <a:rPr lang="en-US" altLang="ja-JP" dirty="0" err="1"/>
              <a:t>writethrough_cache_enable</a:t>
            </a:r>
            <a:r>
              <a:rPr lang="en-US" altLang="ja-JP" dirty="0"/>
              <a:t>=</a:t>
            </a:r>
            <a:r>
              <a:rPr lang="en-US" altLang="ja-JP" dirty="0" smtClean="0"/>
              <a:t>0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That’s all changed parameters and configuration from default </a:t>
            </a:r>
            <a:r>
              <a:rPr kumimoji="1" lang="en-US" altLang="ja-JP" sz="2400" dirty="0" err="1" smtClean="0"/>
              <a:t>Exascaler</a:t>
            </a:r>
            <a:r>
              <a:rPr kumimoji="1" lang="en-US" altLang="ja-JP" sz="2400" dirty="0" smtClean="0"/>
              <a:t> setting.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2897" y="2269675"/>
            <a:ext cx="552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Sending more aggressive RPCs to server and </a:t>
            </a:r>
            <a:r>
              <a:rPr kumimoji="1" lang="en-US" altLang="ja-JP" dirty="0" err="1" smtClean="0"/>
              <a:t>readahead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9559" y="4313471"/>
            <a:ext cx="541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Avoiding Page Cache on OSS when it flush data to flush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72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B3B95-BD65-F94E-A7EF-692D8B39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48" y="438108"/>
            <a:ext cx="10972800" cy="489117"/>
          </a:xfrm>
        </p:spPr>
        <p:txBody>
          <a:bodyPr/>
          <a:lstStyle/>
          <a:p>
            <a:r>
              <a:rPr lang="en-US" dirty="0">
                <a:latin typeface="DIN Condensed" pitchFamily="2" charset="0"/>
              </a:rPr>
              <a:t>DDN IO-500 </a:t>
            </a:r>
            <a:r>
              <a:rPr lang="en-US" dirty="0" err="1">
                <a:latin typeface="DIN Condensed" pitchFamily="2" charset="0"/>
              </a:rPr>
              <a:t>Exascaler</a:t>
            </a:r>
            <a:r>
              <a:rPr lang="en-US" dirty="0">
                <a:latin typeface="DIN Condensed" pitchFamily="2" charset="0"/>
              </a:rPr>
              <a:t> 5.0 (PRE) </a:t>
            </a:r>
            <a:br>
              <a:rPr lang="en-US" dirty="0">
                <a:latin typeface="DIN Condensed" pitchFamily="2" charset="0"/>
              </a:rPr>
            </a:br>
            <a:r>
              <a:rPr lang="en-US" sz="2800" dirty="0">
                <a:latin typeface="DIN Condensed" pitchFamily="2" charset="0"/>
              </a:rPr>
              <a:t>Score for 10 Client Configuration Challenge</a:t>
            </a:r>
            <a:endParaRPr lang="en-US" sz="2800" dirty="0"/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90D53155-F732-7046-807F-10EEF8D86757}"/>
              </a:ext>
            </a:extLst>
          </p:cNvPr>
          <p:cNvSpPr txBox="1"/>
          <p:nvPr/>
        </p:nvSpPr>
        <p:spPr>
          <a:xfrm>
            <a:off x="837683" y="1838512"/>
            <a:ext cx="10822321" cy="2923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de-DE" altLang="ja-JP" sz="1400" dirty="0">
                <a:latin typeface="Courier"/>
                <a:cs typeface="Courier"/>
              </a:rPr>
              <a:t>[RESULT] BW  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1            </a:t>
            </a:r>
            <a:r>
              <a:rPr kumimoji="1" lang="de-DE" altLang="ja-JP" sz="1400" dirty="0" err="1">
                <a:latin typeface="Courier"/>
                <a:cs typeface="Courier"/>
              </a:rPr>
              <a:t>ior_easy_write</a:t>
            </a:r>
            <a:r>
              <a:rPr kumimoji="1" lang="de-DE" altLang="ja-JP" sz="1400" dirty="0">
                <a:latin typeface="Courier"/>
                <a:cs typeface="Courier"/>
              </a:rPr>
              <a:t>               37.540 GB/s : time 343.38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1 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mdtest_easy_write</a:t>
            </a:r>
            <a:r>
              <a:rPr kumimoji="1" lang="de-DE" altLang="ja-JP" sz="1400" dirty="0">
                <a:latin typeface="Courier"/>
                <a:cs typeface="Courier"/>
              </a:rPr>
              <a:t>              199.685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325.87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BW  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2            </a:t>
            </a:r>
            <a:r>
              <a:rPr kumimoji="1" lang="de-DE" altLang="ja-JP" sz="1400" dirty="0" err="1">
                <a:latin typeface="Courier"/>
                <a:cs typeface="Courier"/>
              </a:rPr>
              <a:t>ior_hard_write</a:t>
            </a:r>
            <a:r>
              <a:rPr kumimoji="1" lang="de-DE" altLang="ja-JP" sz="1400" dirty="0">
                <a:latin typeface="Courier"/>
                <a:cs typeface="Courier"/>
              </a:rPr>
              <a:t>                0.262 GB/s : time 300.21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2 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mdtest_hard_write</a:t>
            </a:r>
            <a:r>
              <a:rPr kumimoji="1" lang="de-DE" altLang="ja-JP" sz="1400" dirty="0">
                <a:latin typeface="Courier"/>
                <a:cs typeface="Courier"/>
              </a:rPr>
              <a:t>               24.348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395.55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b="1" dirty="0">
                <a:solidFill>
                  <a:srgbClr val="FF0000"/>
                </a:solidFill>
                <a:latin typeface="Courier"/>
                <a:cs typeface="Courier"/>
              </a:rPr>
              <a:t>[RESULT] IOPS </a:t>
            </a:r>
            <a:r>
              <a:rPr kumimoji="1" lang="de-DE" altLang="ja-JP" sz="1400" b="1" dirty="0" err="1">
                <a:solidFill>
                  <a:srgbClr val="FF0000"/>
                </a:solidFill>
                <a:latin typeface="Courier"/>
                <a:cs typeface="Courier"/>
              </a:rPr>
              <a:t>phase</a:t>
            </a:r>
            <a:r>
              <a:rPr kumimoji="1" lang="de-DE" altLang="ja-JP" sz="1400" b="1" dirty="0">
                <a:solidFill>
                  <a:srgbClr val="FF0000"/>
                </a:solidFill>
                <a:latin typeface="Courier"/>
                <a:cs typeface="Courier"/>
              </a:rPr>
              <a:t> 3                      find             3332.110 </a:t>
            </a:r>
            <a:r>
              <a:rPr kumimoji="1" lang="de-DE" altLang="ja-JP" sz="1400" b="1" dirty="0" err="1">
                <a:solidFill>
                  <a:srgbClr val="FF0000"/>
                </a:solidFill>
                <a:latin typeface="Courier"/>
                <a:cs typeface="Courier"/>
              </a:rPr>
              <a:t>kiops</a:t>
            </a:r>
            <a:r>
              <a:rPr kumimoji="1" lang="de-DE" altLang="ja-JP" sz="1400" b="1" dirty="0">
                <a:solidFill>
                  <a:srgbClr val="FF0000"/>
                </a:solidFill>
                <a:latin typeface="Courier"/>
                <a:cs typeface="Courier"/>
              </a:rPr>
              <a:t> : time  21.96 </a:t>
            </a:r>
            <a:r>
              <a:rPr kumimoji="1" lang="de-DE" altLang="ja-JP" sz="1400" b="1" dirty="0" err="1">
                <a:solidFill>
                  <a:srgbClr val="FF0000"/>
                </a:solidFill>
                <a:latin typeface="Courier"/>
                <a:cs typeface="Courier"/>
              </a:rPr>
              <a:t>seconds</a:t>
            </a:r>
            <a:endParaRPr kumimoji="1" lang="de-DE" altLang="ja-JP" sz="1400" b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BW  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3             </a:t>
            </a:r>
            <a:r>
              <a:rPr kumimoji="1" lang="de-DE" altLang="ja-JP" sz="1400" dirty="0" err="1">
                <a:latin typeface="Courier"/>
                <a:cs typeface="Courier"/>
              </a:rPr>
              <a:t>ior_easy_read</a:t>
            </a:r>
            <a:r>
              <a:rPr kumimoji="1" lang="de-DE" altLang="ja-JP" sz="1400" dirty="0">
                <a:latin typeface="Courier"/>
                <a:cs typeface="Courier"/>
              </a:rPr>
              <a:t>               35.374 GB/s : time 364.41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4  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mdtest_easy_stat</a:t>
            </a:r>
            <a:r>
              <a:rPr kumimoji="1" lang="de-DE" altLang="ja-JP" sz="1400" dirty="0">
                <a:latin typeface="Courier"/>
                <a:cs typeface="Courier"/>
              </a:rPr>
              <a:t>              527.669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124.08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BW  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4             </a:t>
            </a:r>
            <a:r>
              <a:rPr kumimoji="1" lang="de-DE" altLang="ja-JP" sz="1400" dirty="0" err="1">
                <a:latin typeface="Courier"/>
                <a:cs typeface="Courier"/>
              </a:rPr>
              <a:t>ior_hard_read</a:t>
            </a:r>
            <a:r>
              <a:rPr kumimoji="1" lang="de-DE" altLang="ja-JP" sz="1400" dirty="0">
                <a:latin typeface="Courier"/>
                <a:cs typeface="Courier"/>
              </a:rPr>
              <a:t>                4.627 GB/s : time  17.03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5  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mdtest_hard_stat</a:t>
            </a:r>
            <a:r>
              <a:rPr kumimoji="1" lang="de-DE" altLang="ja-JP" sz="1400" dirty="0">
                <a:latin typeface="Courier"/>
                <a:cs typeface="Courier"/>
              </a:rPr>
              <a:t>               79.476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106.64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6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mdtest_easy_delete</a:t>
            </a:r>
            <a:r>
              <a:rPr kumimoji="1" lang="de-DE" altLang="ja-JP" sz="1400" dirty="0">
                <a:latin typeface="Courier"/>
                <a:cs typeface="Courier"/>
              </a:rPr>
              <a:t>              226.094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288.22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7  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mdtest_hard_read</a:t>
            </a:r>
            <a:r>
              <a:rPr kumimoji="1" lang="de-DE" altLang="ja-JP" sz="1400" dirty="0">
                <a:latin typeface="Courier"/>
                <a:cs typeface="Courier"/>
              </a:rPr>
              <a:t>               46.141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182.72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400" dirty="0">
                <a:latin typeface="Courier"/>
                <a:cs typeface="Courier"/>
              </a:rPr>
              <a:t>[RESULT] IOPS </a:t>
            </a:r>
            <a:r>
              <a:rPr kumimoji="1" lang="de-DE" altLang="ja-JP" sz="1400" dirty="0" err="1">
                <a:latin typeface="Courier"/>
                <a:cs typeface="Courier"/>
              </a:rPr>
              <a:t>phase</a:t>
            </a:r>
            <a:r>
              <a:rPr kumimoji="1" lang="de-DE" altLang="ja-JP" sz="1400" dirty="0">
                <a:latin typeface="Courier"/>
                <a:cs typeface="Courier"/>
              </a:rPr>
              <a:t> 8        </a:t>
            </a:r>
            <a:r>
              <a:rPr kumimoji="1" lang="de-DE" altLang="ja-JP" sz="1400" dirty="0" err="1">
                <a:latin typeface="Courier"/>
                <a:cs typeface="Courier"/>
              </a:rPr>
              <a:t>mdtest_hard_delete</a:t>
            </a:r>
            <a:r>
              <a:rPr kumimoji="1" lang="de-DE" altLang="ja-JP" sz="1400" dirty="0">
                <a:latin typeface="Courier"/>
                <a:cs typeface="Courier"/>
              </a:rPr>
              <a:t>               58.842 </a:t>
            </a:r>
            <a:r>
              <a:rPr kumimoji="1" lang="de-DE" altLang="ja-JP" sz="1400" dirty="0" err="1">
                <a:latin typeface="Courier"/>
                <a:cs typeface="Courier"/>
              </a:rPr>
              <a:t>kiops</a:t>
            </a:r>
            <a:r>
              <a:rPr kumimoji="1" lang="de-DE" altLang="ja-JP" sz="1400" dirty="0">
                <a:latin typeface="Courier"/>
                <a:cs typeface="Courier"/>
              </a:rPr>
              <a:t> : time 143.64 </a:t>
            </a:r>
            <a:r>
              <a:rPr kumimoji="1" lang="de-DE" altLang="ja-JP" sz="1400" dirty="0" err="1">
                <a:latin typeface="Courier"/>
                <a:cs typeface="Courier"/>
              </a:rPr>
              <a:t>seconds</a:t>
            </a:r>
            <a:endParaRPr kumimoji="1" lang="de-DE" altLang="ja-JP" sz="1400" dirty="0">
              <a:latin typeface="Courier"/>
              <a:cs typeface="Courier"/>
            </a:endParaRPr>
          </a:p>
          <a:p>
            <a:r>
              <a:rPr kumimoji="1" lang="de-DE" altLang="ja-JP" sz="1600" b="1" dirty="0">
                <a:latin typeface="Courier"/>
                <a:cs typeface="Courier"/>
              </a:rPr>
              <a:t>[SCORE] </a:t>
            </a:r>
            <a:r>
              <a:rPr kumimoji="1" lang="de-DE" altLang="ja-JP" sz="1600" b="1" dirty="0" err="1">
                <a:latin typeface="Courier"/>
                <a:cs typeface="Courier"/>
              </a:rPr>
              <a:t>Bandwidth</a:t>
            </a:r>
            <a:r>
              <a:rPr kumimoji="1" lang="de-DE" altLang="ja-JP" sz="1600" b="1" dirty="0">
                <a:latin typeface="Courier"/>
                <a:cs typeface="Courier"/>
              </a:rPr>
              <a:t> 6.33725 GB/s : </a:t>
            </a:r>
            <a:r>
              <a:rPr kumimoji="1" lang="de-DE" altLang="ja-JP" sz="1600" b="1" dirty="0">
                <a:solidFill>
                  <a:srgbClr val="FF0000"/>
                </a:solidFill>
                <a:latin typeface="Courier"/>
                <a:cs typeface="Courier"/>
              </a:rPr>
              <a:t>IOPS 159.413 </a:t>
            </a:r>
            <a:r>
              <a:rPr kumimoji="1" lang="de-DE" altLang="ja-JP" sz="1600" b="1" dirty="0" err="1">
                <a:solidFill>
                  <a:srgbClr val="FF0000"/>
                </a:solidFill>
                <a:latin typeface="Courier"/>
                <a:cs typeface="Courier"/>
              </a:rPr>
              <a:t>kiops</a:t>
            </a:r>
            <a:r>
              <a:rPr kumimoji="1" lang="de-DE" altLang="ja-JP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kumimoji="1" lang="de-DE" altLang="ja-JP" sz="1600" b="1" dirty="0">
                <a:latin typeface="Courier"/>
                <a:cs typeface="Courier"/>
              </a:rPr>
              <a:t>: TOTAL 31.7843</a:t>
            </a:r>
            <a:endParaRPr kumimoji="1" lang="ja-JP" altLang="en-US" sz="16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5271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DIN Condensed Bold"/>
                <a:cs typeface="DIN Condensed Bold"/>
              </a:rPr>
              <a:t>Conclusions</a:t>
            </a:r>
            <a:r>
              <a:rPr kumimoji="1" lang="ja-JP" altLang="en-US" dirty="0" smtClean="0">
                <a:latin typeface="DIN Condensed Bold"/>
                <a:cs typeface="DIN Condensed Bold"/>
              </a:rPr>
              <a:t> </a:t>
            </a:r>
            <a:endParaRPr kumimoji="1" lang="ja-JP" altLang="en-US" dirty="0">
              <a:latin typeface="DIN Condensed Bold"/>
              <a:cs typeface="DIN Condensed Bold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sz="2400" dirty="0" smtClean="0"/>
              <a:t>IO-500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err="1" smtClean="0"/>
              <a:t>Exascaler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Lustre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was</a:t>
            </a:r>
            <a:r>
              <a:rPr kumimoji="1" lang="ja-JP" altLang="en-US" sz="2400" dirty="0" smtClean="0"/>
              <a:t> </a:t>
            </a:r>
            <a:r>
              <a:rPr kumimoji="1" lang="ja-JP" altLang="ja-JP" sz="2400" dirty="0" smtClean="0"/>
              <a:t>o</a:t>
            </a:r>
            <a:r>
              <a:rPr kumimoji="1" lang="en-US" altLang="ja-JP" sz="2400" dirty="0" smtClean="0"/>
              <a:t>ne of good </a:t>
            </a:r>
            <a:r>
              <a:rPr lang="en-US" altLang="ja-JP" sz="2400" dirty="0" smtClean="0"/>
              <a:t>exercise</a:t>
            </a:r>
          </a:p>
          <a:p>
            <a:pPr lvl="1"/>
            <a:r>
              <a:rPr kumimoji="1" lang="en-US" altLang="ja-JP" sz="2200" dirty="0"/>
              <a:t>Good </a:t>
            </a:r>
            <a:r>
              <a:rPr kumimoji="1" lang="en-US" altLang="ja-JP" sz="2200" dirty="0" smtClean="0"/>
              <a:t>opportunity try </a:t>
            </a:r>
            <a:r>
              <a:rPr kumimoji="1" lang="en-US" altLang="ja-JP" sz="2200" dirty="0" err="1" smtClean="0"/>
              <a:t>Lustre</a:t>
            </a:r>
            <a:r>
              <a:rPr kumimoji="1" lang="en-US" altLang="ja-JP" sz="2200" dirty="0" smtClean="0"/>
              <a:t> DNE2 out and confirmed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it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worked very well.</a:t>
            </a:r>
          </a:p>
          <a:p>
            <a:pPr lvl="1"/>
            <a:r>
              <a:rPr kumimoji="1" lang="en-US" altLang="ja-JP" sz="2200" dirty="0" smtClean="0"/>
              <a:t>Happy to test with </a:t>
            </a:r>
            <a:r>
              <a:rPr kumimoji="1" lang="en-US" altLang="ja-JP" sz="2200" dirty="0" err="1" smtClean="0"/>
              <a:t>DoM</a:t>
            </a:r>
            <a:r>
              <a:rPr kumimoji="1" lang="en-US" altLang="ja-JP" sz="2200" dirty="0" smtClean="0"/>
              <a:t>(Data on Metadata) or other new </a:t>
            </a:r>
            <a:r>
              <a:rPr kumimoji="1" lang="en-US" altLang="ja-JP" sz="2200" dirty="0" err="1" smtClean="0"/>
              <a:t>Lustre</a:t>
            </a:r>
            <a:r>
              <a:rPr kumimoji="1" lang="en-US" altLang="ja-JP" sz="2200" dirty="0" smtClean="0"/>
              <a:t> features next time. </a:t>
            </a:r>
            <a:r>
              <a:rPr kumimoji="1" lang="en-US" altLang="ja-JP" sz="2200" dirty="0" smtClean="0">
                <a:sym typeface="Wingdings"/>
              </a:rPr>
              <a:t></a:t>
            </a:r>
            <a:r>
              <a:rPr kumimoji="1" lang="en-US" altLang="ja-JP" sz="2200" dirty="0" smtClean="0"/>
              <a:t> </a:t>
            </a:r>
            <a:endParaRPr kumimoji="1" lang="en-US" altLang="ja-JP" sz="2200" dirty="0" smtClean="0"/>
          </a:p>
          <a:p>
            <a:pPr lvl="1"/>
            <a:r>
              <a:rPr kumimoji="1" lang="en-US" altLang="ja-JP" sz="2200" dirty="0" smtClean="0"/>
              <a:t>Might be good a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regression benchmark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toolset</a:t>
            </a:r>
            <a:r>
              <a:rPr kumimoji="1" lang="en-US" altLang="en-US" sz="2200" dirty="0" smtClean="0"/>
              <a:t> as  well.</a:t>
            </a:r>
            <a:endParaRPr kumimoji="1" lang="en-US" altLang="ja-JP" sz="2200" dirty="0" smtClean="0"/>
          </a:p>
          <a:p>
            <a:r>
              <a:rPr kumimoji="1" lang="ja-JP" altLang="ja-JP" sz="2400" dirty="0" smtClean="0"/>
              <a:t>M</a:t>
            </a:r>
            <a:r>
              <a:rPr kumimoji="1" lang="en-US" altLang="ja-JP" sz="2400" dirty="0" smtClean="0"/>
              <a:t>ore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normalization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would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be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nice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have</a:t>
            </a:r>
          </a:p>
          <a:p>
            <a:pPr lvl="1"/>
            <a:r>
              <a:rPr kumimoji="1" lang="en-US" altLang="ja-JP" sz="2200" dirty="0"/>
              <a:t>10 client challenge</a:t>
            </a:r>
            <a:r>
              <a:rPr kumimoji="1" lang="ja-JP" altLang="en-US" sz="2200" dirty="0"/>
              <a:t> </a:t>
            </a:r>
            <a:r>
              <a:rPr kumimoji="1" lang="en-US" altLang="ja-JP" sz="2200" dirty="0"/>
              <a:t>was</a:t>
            </a:r>
            <a:r>
              <a:rPr kumimoji="1" lang="ja-JP" altLang="en-US" sz="2200" dirty="0"/>
              <a:t> </a:t>
            </a:r>
            <a:r>
              <a:rPr kumimoji="1" lang="en-US" altLang="ja-JP" sz="2200" dirty="0"/>
              <a:t>good</a:t>
            </a:r>
            <a:r>
              <a:rPr kumimoji="1" lang="ja-JP" altLang="en-US" sz="2200" dirty="0"/>
              <a:t> </a:t>
            </a:r>
            <a:r>
              <a:rPr kumimoji="1" lang="en-US" altLang="ja-JP" sz="2200" dirty="0" smtClean="0"/>
              <a:t>start</a:t>
            </a:r>
            <a:r>
              <a:rPr kumimoji="1" lang="en-US" altLang="ja-JP" sz="2200" dirty="0" smtClean="0"/>
              <a:t>, but doesn’t see storage side configuration detail. </a:t>
            </a:r>
          </a:p>
          <a:p>
            <a:pPr lvl="1"/>
            <a:r>
              <a:rPr kumimoji="1" lang="en-US" altLang="ja-JP" sz="2200" dirty="0" smtClean="0"/>
              <a:t>At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least</a:t>
            </a:r>
            <a:r>
              <a:rPr kumimoji="1" lang="ja-JP" altLang="en-US" sz="2200" dirty="0" smtClean="0"/>
              <a:t>, </a:t>
            </a:r>
            <a:r>
              <a:rPr kumimoji="1" lang="en-US" altLang="ja-JP" sz="2200" dirty="0" smtClean="0"/>
              <a:t>we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may see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“score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/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Total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aggregated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H/W resource”</a:t>
            </a:r>
          </a:p>
          <a:p>
            <a:pPr lvl="1"/>
            <a:r>
              <a:rPr kumimoji="1" lang="en-US" altLang="ja-JP" sz="2200" dirty="0" smtClean="0"/>
              <a:t>Good motivation on improving efficiency and eventually it could be good score/cost.</a:t>
            </a:r>
          </a:p>
        </p:txBody>
      </p:sp>
    </p:spTree>
    <p:extLst>
      <p:ext uri="{BB962C8B-B14F-4D97-AF65-F5344CB8AC3E}">
        <p14:creationId xmlns:p14="http://schemas.microsoft.com/office/powerpoint/2010/main" val="280828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anmcloud">
      <a:dk1>
        <a:sysClr val="windowText" lastClr="000000"/>
      </a:dk1>
      <a:lt1>
        <a:sysClr val="window" lastClr="FFFFFF"/>
      </a:lt1>
      <a:dk2>
        <a:srgbClr val="404040"/>
      </a:dk2>
      <a:lt2>
        <a:srgbClr val="B6B6B6"/>
      </a:lt2>
      <a:accent1>
        <a:srgbClr val="34D6CE"/>
      </a:accent1>
      <a:accent2>
        <a:srgbClr val="2E2E2E"/>
      </a:accent2>
      <a:accent3>
        <a:srgbClr val="AB0000"/>
      </a:accent3>
      <a:accent4>
        <a:srgbClr val="8B8C8D"/>
      </a:accent4>
      <a:accent5>
        <a:srgbClr val="0000AB"/>
      </a:accent5>
      <a:accent6>
        <a:srgbClr val="00AB00"/>
      </a:accent6>
      <a:hlink>
        <a:srgbClr val="BBFEBB"/>
      </a:hlink>
      <a:folHlink>
        <a:srgbClr val="BBBBF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0000"/>
        </a:solidFill>
        <a:ln>
          <a:solidFill>
            <a:srgbClr val="AF130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F130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DDN RED">
      <a:srgbClr val="AB0000"/>
    </a:custClr>
    <a:custClr name="Orange">
      <a:srgbClr val="AB5600"/>
    </a:custClr>
    <a:custClr name="Blue">
      <a:srgbClr val="0000AB"/>
    </a:custClr>
    <a:custClr name="Green">
      <a:srgbClr val="00AB00"/>
    </a:custClr>
    <a:custClr name="Yellow">
      <a:srgbClr val="F3B700"/>
    </a:custClr>
    <a:custClr name="Black">
      <a:srgbClr val="0D0D0D"/>
    </a:custClr>
    <a:custClr name="Dark Grey">
      <a:srgbClr val="404040"/>
    </a:custClr>
    <a:custClr name="Grey">
      <a:srgbClr val="7F7F7F"/>
    </a:custClr>
    <a:custClr name="Light Grey">
      <a:srgbClr val="A6A6A6"/>
    </a:custClr>
  </a:custClrLst>
  <a:extLst>
    <a:ext uri="{05A4C25C-085E-4340-85A3-A5531E510DB2}">
      <thm15:themeFamily xmlns:thm15="http://schemas.microsoft.com/office/thememl/2012/main" xmlns="" name="WC-Lustre-Exascaler-sc18-v2" id="{5A504E59-46E4-6042-A604-3A101C668283}" vid="{3D152608-0F3E-054D-9479-373DB16A1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DN RED">
      <a:srgbClr val="AB0000"/>
    </a:custClr>
    <a:custClr name="Orange">
      <a:srgbClr val="F26522"/>
    </a:custClr>
    <a:custClr name="Blue">
      <a:srgbClr val="06EBED"/>
    </a:custClr>
    <a:custClr name="Green">
      <a:srgbClr val="00BB9F"/>
    </a:custClr>
    <a:custClr name="Yellow">
      <a:srgbClr val="F3B700"/>
    </a:custClr>
    <a:custClr name="Black">
      <a:srgbClr val="0D0D0D"/>
    </a:custClr>
    <a:custClr name="Dark Grey">
      <a:srgbClr val="404040"/>
    </a:custClr>
    <a:custClr name="Grey">
      <a:srgbClr val="7F7F7F"/>
    </a:custClr>
    <a:custClr name="Light Grey">
      <a:srgbClr val="A6A6A6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Macintosh PowerPoint</Application>
  <PresentationFormat>ユーザー設定</PresentationFormat>
  <Paragraphs>112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Theme</vt:lpstr>
      <vt:lpstr>PowerPoint プレゼンテーション</vt:lpstr>
      <vt:lpstr>About “Bancho” Cluster</vt:lpstr>
      <vt:lpstr>DDN IO-500 Exascaler 5.0 (PRE) Test Configuration</vt:lpstr>
      <vt:lpstr>Hardware resource ratio of Bancho cluster</vt:lpstr>
      <vt:lpstr>Lustre Tuning/Configuration Striped Directory for metadata performance </vt:lpstr>
      <vt:lpstr>Lustre Tuning/Configuration Other Tips</vt:lpstr>
      <vt:lpstr>DDN IO-500 Exascaler 5.0 (PRE)  Score for 10 Client Configuration Challenge</vt:lpstr>
      <vt:lpstr>Conclusions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Thomaz</dc:creator>
  <cp:lastModifiedBy/>
  <cp:revision>1</cp:revision>
  <dcterms:created xsi:type="dcterms:W3CDTF">2018-11-09T11:49:47Z</dcterms:created>
  <dcterms:modified xsi:type="dcterms:W3CDTF">2018-11-14T20:38:04Z</dcterms:modified>
</cp:coreProperties>
</file>